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0" r:id="rId5"/>
    <p:sldId id="263"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85" r:id="rId22"/>
    <p:sldId id="286" r:id="rId23"/>
    <p:sldId id="289" r:id="rId24"/>
    <p:sldId id="290" r:id="rId25"/>
    <p:sldId id="291" r:id="rId26"/>
    <p:sldId id="292" r:id="rId27"/>
    <p:sldId id="283" r:id="rId28"/>
    <p:sldId id="293" r:id="rId29"/>
    <p:sldId id="294" r:id="rId30"/>
    <p:sldId id="295" r:id="rId31"/>
    <p:sldId id="296" r:id="rId32"/>
    <p:sldId id="297"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C71"/>
    <a:srgbClr val="CE4912"/>
    <a:srgbClr val="B8C3D7"/>
    <a:srgbClr val="FAE250"/>
    <a:srgbClr val="8195B8"/>
    <a:srgbClr val="E6EAF1"/>
    <a:srgbClr val="FFFFFF"/>
    <a:srgbClr val="868686"/>
    <a:srgbClr val="E5E9F1"/>
    <a:srgbClr val="CDD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196" autoAdjust="0"/>
  </p:normalViewPr>
  <p:slideViewPr>
    <p:cSldViewPr snapToGrid="0">
      <p:cViewPr varScale="1">
        <p:scale>
          <a:sx n="78" d="100"/>
          <a:sy n="78" d="100"/>
        </p:scale>
        <p:origin x="83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BA7E3-AFA2-4046-87FB-6505E2839DF3}"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4F5F3-FDA5-4BD3-B448-AA36F28A48F6}" type="slidenum">
              <a:rPr lang="en-US" smtClean="0"/>
              <a:t>‹#›</a:t>
            </a:fld>
            <a:endParaRPr lang="en-US"/>
          </a:p>
        </p:txBody>
      </p:sp>
    </p:spTree>
    <p:extLst>
      <p:ext uri="{BB962C8B-B14F-4D97-AF65-F5344CB8AC3E}">
        <p14:creationId xmlns:p14="http://schemas.microsoft.com/office/powerpoint/2010/main" val="117380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3</a:t>
            </a:fld>
            <a:endParaRPr lang="en-US"/>
          </a:p>
        </p:txBody>
      </p:sp>
    </p:spTree>
    <p:extLst>
      <p:ext uri="{BB962C8B-B14F-4D97-AF65-F5344CB8AC3E}">
        <p14:creationId xmlns:p14="http://schemas.microsoft.com/office/powerpoint/2010/main" val="1704740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30</a:t>
            </a:fld>
            <a:endParaRPr lang="en-US"/>
          </a:p>
        </p:txBody>
      </p:sp>
    </p:spTree>
    <p:extLst>
      <p:ext uri="{BB962C8B-B14F-4D97-AF65-F5344CB8AC3E}">
        <p14:creationId xmlns:p14="http://schemas.microsoft.com/office/powerpoint/2010/main" val="2047738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31</a:t>
            </a:fld>
            <a:endParaRPr lang="en-US"/>
          </a:p>
        </p:txBody>
      </p:sp>
    </p:spTree>
    <p:extLst>
      <p:ext uri="{BB962C8B-B14F-4D97-AF65-F5344CB8AC3E}">
        <p14:creationId xmlns:p14="http://schemas.microsoft.com/office/powerpoint/2010/main" val="59502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32</a:t>
            </a:fld>
            <a:endParaRPr lang="en-US"/>
          </a:p>
        </p:txBody>
      </p:sp>
    </p:spTree>
    <p:extLst>
      <p:ext uri="{BB962C8B-B14F-4D97-AF65-F5344CB8AC3E}">
        <p14:creationId xmlns:p14="http://schemas.microsoft.com/office/powerpoint/2010/main" val="3277149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capital expenditures</a:t>
            </a:r>
          </a:p>
          <a:p>
            <a:r>
              <a:rPr lang="en-US" b="0" i="0" dirty="0">
                <a:solidFill>
                  <a:srgbClr val="444444"/>
                </a:solidFill>
                <a:effectLst/>
                <a:highlight>
                  <a:srgbClr val="FFFFFF"/>
                </a:highlight>
                <a:latin typeface="MsYekan"/>
              </a:rPr>
              <a:t>Operating Expenditure</a:t>
            </a:r>
            <a:endParaRPr lang="en-US" dirty="0"/>
          </a:p>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44</a:t>
            </a:fld>
            <a:endParaRPr lang="en-US"/>
          </a:p>
        </p:txBody>
      </p:sp>
    </p:spTree>
    <p:extLst>
      <p:ext uri="{BB962C8B-B14F-4D97-AF65-F5344CB8AC3E}">
        <p14:creationId xmlns:p14="http://schemas.microsoft.com/office/powerpoint/2010/main" val="377160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5</a:t>
            </a:fld>
            <a:endParaRPr lang="en-US"/>
          </a:p>
        </p:txBody>
      </p:sp>
    </p:spTree>
    <p:extLst>
      <p:ext uri="{BB962C8B-B14F-4D97-AF65-F5344CB8AC3E}">
        <p14:creationId xmlns:p14="http://schemas.microsoft.com/office/powerpoint/2010/main" val="160525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حال به بحث دقیق تر درباره</a:t>
            </a:r>
            <a:r>
              <a:rPr lang="en-US" dirty="0"/>
              <a:t>RAN </a:t>
            </a:r>
            <a:r>
              <a:rPr lang="fa-IR" dirty="0"/>
              <a:t>می پردازیم</a:t>
            </a:r>
          </a:p>
          <a:p>
            <a:pPr algn="r" rtl="1"/>
            <a:r>
              <a:rPr lang="fa-IR" dirty="0"/>
              <a:t>: مکان قرارگیری این ناحیه به صورت خیلی گسترده ای توزیع شده است. چرا در که تمامی نواحی وظیفه برقراری ارتباط و پوشش دهی بدون وقفه و اختلال را دارد. این ناحیه به طور مداوم از نسل اول تا نسل پنجم تکامل یافته است اما برخی از اجزای ضروری آن باقی مانده اند مانند آنتن که سیگنال الکتریکی را به امواج رادیویی تبدیل می کند و بالعکس. </a:t>
            </a:r>
            <a:r>
              <a:rPr lang="en-US" dirty="0"/>
              <a:t>RU </a:t>
            </a:r>
            <a:r>
              <a:rPr lang="fa-IR" dirty="0"/>
              <a:t>یا </a:t>
            </a:r>
            <a:r>
              <a:rPr lang="en-US" dirty="0"/>
              <a:t>Unit Radio </a:t>
            </a:r>
            <a:r>
              <a:rPr lang="fa-IR" dirty="0"/>
              <a:t>که وظیفه آن استفاده از باند های فرکانسی و سطوح توان مناسب است. </a:t>
            </a:r>
            <a:r>
              <a:rPr lang="en-US" dirty="0"/>
              <a:t>BBU </a:t>
            </a:r>
            <a:r>
              <a:rPr lang="fa-IR" dirty="0"/>
              <a:t>یا ۴ </a:t>
            </a:r>
            <a:r>
              <a:rPr lang="en-US" dirty="0"/>
              <a:t>Unit </a:t>
            </a:r>
            <a:r>
              <a:rPr lang="en-US" dirty="0" err="1"/>
              <a:t>BaseBand</a:t>
            </a:r>
            <a:r>
              <a:rPr lang="en-US" dirty="0"/>
              <a:t> </a:t>
            </a:r>
            <a:r>
              <a:rPr lang="fa-IR" dirty="0"/>
              <a:t>که سیگنال هارا پردازش می کند و این بخش شامل واحد های نرم افزاری و سخت افزاری جهت برقراری ارتباط بی سیم از طریق امواج رادیویی است. برای ناحیه </a:t>
            </a:r>
            <a:r>
              <a:rPr lang="en-US" dirty="0"/>
              <a:t>RAN </a:t>
            </a:r>
            <a:r>
              <a:rPr lang="fa-IR" dirty="0"/>
              <a:t>در نسل های مختلف نامگذاری ها متفاوتی وجود دارد که در تصویر ۳ مشاهده می کنیم. همان طور که دیده می شود، در نسل پنج، به آن </a:t>
            </a:r>
            <a:r>
              <a:rPr lang="en-US" dirty="0"/>
              <a:t>RAN-NG .</a:t>
            </a:r>
            <a:r>
              <a:rPr lang="fa-IR" dirty="0"/>
              <a:t>گویند می ) </a:t>
            </a:r>
            <a:r>
              <a:rPr lang="en-US" dirty="0"/>
              <a:t>Next Generation RAN </a:t>
            </a:r>
            <a:r>
              <a:rPr lang="fa-IR" dirty="0"/>
              <a:t>یا </a:t>
            </a:r>
            <a:r>
              <a:rPr lang="en-US" dirty="0"/>
              <a:t>New )</a:t>
            </a:r>
          </a:p>
        </p:txBody>
      </p:sp>
      <p:sp>
        <p:nvSpPr>
          <p:cNvPr id="4" name="Slide Number Placeholder 3"/>
          <p:cNvSpPr>
            <a:spLocks noGrp="1"/>
          </p:cNvSpPr>
          <p:nvPr>
            <p:ph type="sldNum" sz="quarter" idx="5"/>
          </p:nvPr>
        </p:nvSpPr>
        <p:spPr/>
        <p:txBody>
          <a:bodyPr/>
          <a:lstStyle/>
          <a:p>
            <a:fld id="{0C74F5F3-FDA5-4BD3-B448-AA36F28A48F6}" type="slidenum">
              <a:rPr lang="en-US" smtClean="0"/>
              <a:t>8</a:t>
            </a:fld>
            <a:endParaRPr lang="en-US"/>
          </a:p>
        </p:txBody>
      </p:sp>
    </p:spTree>
    <p:extLst>
      <p:ext uri="{BB962C8B-B14F-4D97-AF65-F5344CB8AC3E}">
        <p14:creationId xmlns:p14="http://schemas.microsoft.com/office/powerpoint/2010/main" val="317220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000000"/>
                </a:solidFill>
                <a:effectLst/>
                <a:highlight>
                  <a:srgbClr val="F7F7F7"/>
                </a:highlight>
                <a:latin typeface="-apple-system"/>
              </a:rPr>
              <a:t>شبکه‌های </a:t>
            </a:r>
            <a:r>
              <a:rPr lang="en-US" b="0" i="0" dirty="0">
                <a:solidFill>
                  <a:srgbClr val="000000"/>
                </a:solidFill>
                <a:effectLst/>
                <a:highlight>
                  <a:srgbClr val="F7F7F7"/>
                </a:highlight>
                <a:latin typeface="-apple-system"/>
              </a:rPr>
              <a:t>RAN (Radio Access Network) </a:t>
            </a:r>
            <a:r>
              <a:rPr lang="fa-IR" b="0" i="0" dirty="0">
                <a:solidFill>
                  <a:srgbClr val="000000"/>
                </a:solidFill>
                <a:effectLst/>
                <a:highlight>
                  <a:srgbClr val="F7F7F7"/>
                </a:highlight>
                <a:latin typeface="-apple-system"/>
              </a:rPr>
              <a:t>در سیستم‌های ارتباطی بی‌سیم، مانند شبکه‌های موبایل، استفاده می‌شوند. در ساختار سنتی </a:t>
            </a:r>
            <a:r>
              <a:rPr lang="en-US" b="0" i="0" dirty="0">
                <a:solidFill>
                  <a:srgbClr val="000000"/>
                </a:solidFill>
                <a:effectLst/>
                <a:highlight>
                  <a:srgbClr val="F7F7F7"/>
                </a:highlight>
                <a:latin typeface="-apple-system"/>
              </a:rPr>
              <a:t>RAN، </a:t>
            </a:r>
            <a:r>
              <a:rPr lang="fa-IR" b="0" i="0" dirty="0">
                <a:solidFill>
                  <a:srgbClr val="000000"/>
                </a:solidFill>
                <a:effectLst/>
                <a:highlight>
                  <a:srgbClr val="F7F7F7"/>
                </a:highlight>
                <a:latin typeface="-apple-system"/>
              </a:rPr>
              <a:t>تجهیزات </a:t>
            </a:r>
            <a:r>
              <a:rPr lang="en-US" b="0" i="0" dirty="0">
                <a:solidFill>
                  <a:srgbClr val="000000"/>
                </a:solidFill>
                <a:effectLst/>
                <a:highlight>
                  <a:srgbClr val="F7F7F7"/>
                </a:highlight>
                <a:latin typeface="-apple-system"/>
              </a:rPr>
              <a:t>RF (Radio Frequency) </a:t>
            </a:r>
            <a:r>
              <a:rPr lang="fa-IR" b="0" i="0" dirty="0">
                <a:solidFill>
                  <a:srgbClr val="000000"/>
                </a:solidFill>
                <a:effectLst/>
                <a:highlight>
                  <a:srgbClr val="F7F7F7"/>
                </a:highlight>
                <a:latin typeface="-apple-system"/>
              </a:rPr>
              <a:t>و پردازش سیگنال‌های بی‌سیم در هر سایت برای ارتباط با دستگاه‌های کاربری مستقر می‌شوند. این رویکرد معمولاً منجر به نیاز به فضای بسیار زیاد، مصرف انرژی بالا و هزینه‌های ساخت و نگهداری بالا می‌شود.</a:t>
            </a:r>
          </a:p>
          <a:p>
            <a:pPr algn="r" rtl="1"/>
            <a:r>
              <a:rPr lang="fa-IR" b="0" i="0" dirty="0">
                <a:solidFill>
                  <a:srgbClr val="000000"/>
                </a:solidFill>
                <a:effectLst/>
                <a:highlight>
                  <a:srgbClr val="F7F7F7"/>
                </a:highlight>
                <a:latin typeface="-apple-system"/>
              </a:rPr>
              <a:t>برای حل این مشکلات، معماری </a:t>
            </a:r>
            <a:r>
              <a:rPr lang="en-US" b="0" i="0" dirty="0">
                <a:solidFill>
                  <a:srgbClr val="000000"/>
                </a:solidFill>
                <a:effectLst/>
                <a:highlight>
                  <a:srgbClr val="F7F7F7"/>
                </a:highlight>
                <a:latin typeface="-apple-system"/>
              </a:rPr>
              <a:t>CRAN (Centralized RAN) </a:t>
            </a:r>
            <a:r>
              <a:rPr lang="fa-IR" b="0" i="0" dirty="0">
                <a:solidFill>
                  <a:srgbClr val="000000"/>
                </a:solidFill>
                <a:effectLst/>
                <a:highlight>
                  <a:srgbClr val="F7F7F7"/>
                </a:highlight>
                <a:latin typeface="-apple-system"/>
              </a:rPr>
              <a:t>به وجود آمده است. در </a:t>
            </a:r>
            <a:r>
              <a:rPr lang="en-US" b="0" i="0" dirty="0">
                <a:solidFill>
                  <a:srgbClr val="000000"/>
                </a:solidFill>
                <a:effectLst/>
                <a:highlight>
                  <a:srgbClr val="F7F7F7"/>
                </a:highlight>
                <a:latin typeface="-apple-system"/>
              </a:rPr>
              <a:t>CRAN، </a:t>
            </a:r>
            <a:r>
              <a:rPr lang="fa-IR" b="0" i="0" dirty="0">
                <a:solidFill>
                  <a:srgbClr val="000000"/>
                </a:solidFill>
                <a:effectLst/>
                <a:highlight>
                  <a:srgbClr val="F7F7F7"/>
                </a:highlight>
                <a:latin typeface="-apple-system"/>
              </a:rPr>
              <a:t>تجهیزات </a:t>
            </a:r>
            <a:r>
              <a:rPr lang="en-US" b="0" i="0" dirty="0">
                <a:solidFill>
                  <a:srgbClr val="000000"/>
                </a:solidFill>
                <a:effectLst/>
                <a:highlight>
                  <a:srgbClr val="F7F7F7"/>
                </a:highlight>
                <a:latin typeface="-apple-system"/>
              </a:rPr>
              <a:t>RF </a:t>
            </a:r>
            <a:r>
              <a:rPr lang="fa-IR" b="0" i="0" dirty="0">
                <a:solidFill>
                  <a:srgbClr val="000000"/>
                </a:solidFill>
                <a:effectLst/>
                <a:highlight>
                  <a:srgbClr val="F7F7F7"/>
                </a:highlight>
                <a:latin typeface="-apple-system"/>
              </a:rPr>
              <a:t>از پردازش سیگنال‌ها جدا شده و در مرکزیت شبکه، به نام مرکز </a:t>
            </a:r>
            <a:r>
              <a:rPr lang="en-US" b="0" i="0" dirty="0">
                <a:solidFill>
                  <a:srgbClr val="000000"/>
                </a:solidFill>
                <a:effectLst/>
                <a:highlight>
                  <a:srgbClr val="F7F7F7"/>
                </a:highlight>
                <a:latin typeface="-apple-system"/>
              </a:rPr>
              <a:t>RAN </a:t>
            </a:r>
            <a:r>
              <a:rPr lang="fa-IR" b="0" i="0" dirty="0">
                <a:solidFill>
                  <a:srgbClr val="000000"/>
                </a:solidFill>
                <a:effectLst/>
                <a:highlight>
                  <a:srgbClr val="F7F7F7"/>
                </a:highlight>
                <a:latin typeface="-apple-system"/>
              </a:rPr>
              <a:t>یا </a:t>
            </a:r>
            <a:r>
              <a:rPr lang="en-US" b="0" i="0" dirty="0">
                <a:solidFill>
                  <a:srgbClr val="000000"/>
                </a:solidFill>
                <a:effectLst/>
                <a:highlight>
                  <a:srgbClr val="F7F7F7"/>
                </a:highlight>
                <a:latin typeface="-apple-system"/>
              </a:rPr>
              <a:t>BBU Pool (Baseband Unit Pool) </a:t>
            </a:r>
            <a:r>
              <a:rPr lang="fa-IR" b="0" i="0" dirty="0">
                <a:solidFill>
                  <a:srgbClr val="000000"/>
                </a:solidFill>
                <a:effectLst/>
                <a:highlight>
                  <a:srgbClr val="F7F7F7"/>
                </a:highlight>
                <a:latin typeface="-apple-system"/>
              </a:rPr>
              <a:t>قرار می‌گیرند. در </a:t>
            </a:r>
            <a:r>
              <a:rPr lang="en-US" b="0" i="0" dirty="0">
                <a:solidFill>
                  <a:srgbClr val="000000"/>
                </a:solidFill>
                <a:effectLst/>
                <a:highlight>
                  <a:srgbClr val="F7F7F7"/>
                </a:highlight>
                <a:latin typeface="-apple-system"/>
              </a:rPr>
              <a:t>CRAN، </a:t>
            </a:r>
            <a:r>
              <a:rPr lang="fa-IR" b="0" i="0" dirty="0">
                <a:solidFill>
                  <a:srgbClr val="000000"/>
                </a:solidFill>
                <a:effectLst/>
                <a:highlight>
                  <a:srgbClr val="F7F7F7"/>
                </a:highlight>
                <a:latin typeface="-apple-system"/>
              </a:rPr>
              <a:t>تمام پردازش سیگنال‌های بی‌سیم در مرکز </a:t>
            </a:r>
            <a:r>
              <a:rPr lang="en-US" b="0" i="0" dirty="0">
                <a:solidFill>
                  <a:srgbClr val="000000"/>
                </a:solidFill>
                <a:effectLst/>
                <a:highlight>
                  <a:srgbClr val="F7F7F7"/>
                </a:highlight>
                <a:latin typeface="-apple-system"/>
              </a:rPr>
              <a:t>RAN </a:t>
            </a:r>
            <a:r>
              <a:rPr lang="fa-IR" b="0" i="0" dirty="0">
                <a:solidFill>
                  <a:srgbClr val="000000"/>
                </a:solidFill>
                <a:effectLst/>
                <a:highlight>
                  <a:srgbClr val="F7F7F7"/>
                </a:highlight>
                <a:latin typeface="-apple-system"/>
              </a:rPr>
              <a:t>انجام می‌شود و ارتباط با دستگاه‌های کاربری از طریق فیبر نوری یا ارتباطات بی‌سیم کوتاه مدت برقرار می‌شود.</a:t>
            </a:r>
          </a:p>
          <a:p>
            <a:pPr algn="r" rtl="1"/>
            <a:r>
              <a:rPr lang="fa-IR" b="0" i="0" dirty="0">
                <a:solidFill>
                  <a:srgbClr val="000000"/>
                </a:solidFill>
                <a:effectLst/>
                <a:highlight>
                  <a:srgbClr val="F7F7F7"/>
                </a:highlight>
                <a:latin typeface="-apple-system"/>
              </a:rPr>
              <a:t>با استفاده از </a:t>
            </a:r>
            <a:r>
              <a:rPr lang="en-US" b="0" i="0" dirty="0">
                <a:solidFill>
                  <a:srgbClr val="000000"/>
                </a:solidFill>
                <a:effectLst/>
                <a:highlight>
                  <a:srgbClr val="F7F7F7"/>
                </a:highlight>
                <a:latin typeface="-apple-system"/>
              </a:rPr>
              <a:t>CRAN، </a:t>
            </a:r>
            <a:r>
              <a:rPr lang="fa-IR" b="0" i="0" dirty="0">
                <a:solidFill>
                  <a:srgbClr val="000000"/>
                </a:solidFill>
                <a:effectLst/>
                <a:highlight>
                  <a:srgbClr val="F7F7F7"/>
                </a:highlight>
                <a:latin typeface="-apple-system"/>
              </a:rPr>
              <a:t>می‌توان هزینه‌ها را کاهش داد، مصرف انرژی را بهبود بخشید و کارایی شبکه را افزایش داد. همچنین، با امکان اشتراک‌گذاری منابع پردازشی بین سایت‌های مختلف، میزان هماهنگی و قابلیت مقیاس‌پذیری شبکه نیز افزایش می‌یابد. </a:t>
            </a:r>
            <a:r>
              <a:rPr lang="en-US" b="0" i="0" dirty="0">
                <a:solidFill>
                  <a:srgbClr val="000000"/>
                </a:solidFill>
                <a:effectLst/>
                <a:highlight>
                  <a:srgbClr val="F7F7F7"/>
                </a:highlight>
                <a:latin typeface="-apple-system"/>
              </a:rPr>
              <a:t>CRAN </a:t>
            </a:r>
            <a:r>
              <a:rPr lang="fa-IR" b="0" i="0" dirty="0">
                <a:solidFill>
                  <a:srgbClr val="000000"/>
                </a:solidFill>
                <a:effectLst/>
                <a:highlight>
                  <a:srgbClr val="F7F7F7"/>
                </a:highlight>
                <a:latin typeface="-apple-system"/>
              </a:rPr>
              <a:t>یکی از رویکردهای مناسب برای پیاده‌سازی شبکه‌های 5</a:t>
            </a:r>
            <a:r>
              <a:rPr lang="en-US" b="0" i="0" dirty="0">
                <a:solidFill>
                  <a:srgbClr val="000000"/>
                </a:solidFill>
                <a:effectLst/>
                <a:highlight>
                  <a:srgbClr val="F7F7F7"/>
                </a:highlight>
                <a:latin typeface="-apple-system"/>
              </a:rPr>
              <a:t>G </a:t>
            </a:r>
            <a:r>
              <a:rPr lang="fa-IR" b="0" i="0" dirty="0">
                <a:solidFill>
                  <a:srgbClr val="000000"/>
                </a:solidFill>
                <a:effectLst/>
                <a:highlight>
                  <a:srgbClr val="F7F7F7"/>
                </a:highlight>
                <a:latin typeface="-apple-system"/>
              </a:rPr>
              <a:t>است که نیاز به پهنای باند بالا، کارایی بالا و حجم بالای ترافیک دارند.</a:t>
            </a:r>
          </a:p>
          <a:p>
            <a:pPr algn="r" rtl="1"/>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11</a:t>
            </a:fld>
            <a:endParaRPr lang="en-US"/>
          </a:p>
        </p:txBody>
      </p:sp>
    </p:spTree>
    <p:extLst>
      <p:ext uri="{BB962C8B-B14F-4D97-AF65-F5344CB8AC3E}">
        <p14:creationId xmlns:p14="http://schemas.microsoft.com/office/powerpoint/2010/main" val="15567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22</a:t>
            </a:fld>
            <a:endParaRPr lang="en-US"/>
          </a:p>
        </p:txBody>
      </p:sp>
    </p:spTree>
    <p:extLst>
      <p:ext uri="{BB962C8B-B14F-4D97-AF65-F5344CB8AC3E}">
        <p14:creationId xmlns:p14="http://schemas.microsoft.com/office/powerpoint/2010/main" val="112260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چه کاری با این جداسازی قسمت ها و پروتکل هاشون بکنیم</a:t>
            </a:r>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26</a:t>
            </a:fld>
            <a:endParaRPr lang="en-US"/>
          </a:p>
        </p:txBody>
      </p:sp>
    </p:spTree>
    <p:extLst>
      <p:ext uri="{BB962C8B-B14F-4D97-AF65-F5344CB8AC3E}">
        <p14:creationId xmlns:p14="http://schemas.microsoft.com/office/powerpoint/2010/main" val="367641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r"/>
            <a:endParaRPr lang="fa-IR" dirty="0"/>
          </a:p>
        </p:txBody>
      </p:sp>
      <p:sp>
        <p:nvSpPr>
          <p:cNvPr id="4" name="Slide Number Placeholder 3"/>
          <p:cNvSpPr>
            <a:spLocks noGrp="1"/>
          </p:cNvSpPr>
          <p:nvPr>
            <p:ph type="sldNum" sz="quarter" idx="5"/>
          </p:nvPr>
        </p:nvSpPr>
        <p:spPr/>
        <p:txBody>
          <a:bodyPr/>
          <a:lstStyle/>
          <a:p>
            <a:fld id="{0C74F5F3-FDA5-4BD3-B448-AA36F28A48F6}" type="slidenum">
              <a:rPr lang="en-US" smtClean="0"/>
              <a:t>27</a:t>
            </a:fld>
            <a:endParaRPr lang="en-US"/>
          </a:p>
        </p:txBody>
      </p:sp>
    </p:spTree>
    <p:extLst>
      <p:ext uri="{BB962C8B-B14F-4D97-AF65-F5344CB8AC3E}">
        <p14:creationId xmlns:p14="http://schemas.microsoft.com/office/powerpoint/2010/main" val="196106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28</a:t>
            </a:fld>
            <a:endParaRPr lang="en-US"/>
          </a:p>
        </p:txBody>
      </p:sp>
    </p:spTree>
    <p:extLst>
      <p:ext uri="{BB962C8B-B14F-4D97-AF65-F5344CB8AC3E}">
        <p14:creationId xmlns:p14="http://schemas.microsoft.com/office/powerpoint/2010/main" val="340073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4F5F3-FDA5-4BD3-B448-AA36F28A48F6}" type="slidenum">
              <a:rPr lang="en-US" smtClean="0"/>
              <a:t>29</a:t>
            </a:fld>
            <a:endParaRPr lang="en-US"/>
          </a:p>
        </p:txBody>
      </p:sp>
    </p:spTree>
    <p:extLst>
      <p:ext uri="{BB962C8B-B14F-4D97-AF65-F5344CB8AC3E}">
        <p14:creationId xmlns:p14="http://schemas.microsoft.com/office/powerpoint/2010/main" val="93936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52B4-59F4-458C-AE5B-2B4961441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4635E2-42B0-4738-BBFD-A0A0F5045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D634B9-F945-4196-9F7B-2C7518CC1428}"/>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15CF3346-9CCA-4C9B-AA32-E7630F3EB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4CCCA-F30A-42D3-BA7D-67962567124D}"/>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3989964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F2E9-6285-4B7F-9470-B6DAB15179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E5F461-A54D-4521-815D-432672E49F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DB7D9-A15A-413A-810C-10F4C126903E}"/>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FC26EE4C-5D96-45AA-82C1-D5BB66E45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0691D-C327-4A07-8541-B688FF9FD6C9}"/>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187177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793CD6-57A5-4F0B-A828-4F9A52B255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507B6-E7E9-4B6C-BB14-A9003168A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F28D1C-FFED-410A-99C6-08C76BBC0212}"/>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3849101C-4638-48A3-AED2-7DFEEDED4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17C11-3FD8-44CE-BC4F-50B55CF8BAEA}"/>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2328413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76A4-B545-4569-B585-72892BA72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197D8B-6D45-4B9A-B058-25AC2144D9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6A80E-7E4B-4790-967A-E6122EFA96A6}"/>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ADE792D4-BCA6-4647-824E-2FCADA241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DEA65-9798-486F-A82F-145A926A8B0B}"/>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381492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1117-AA81-4490-A209-DA59C6FF2D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ABD382-7AE6-46EA-A5CF-C4711D7AD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14BBA8-E3BC-4244-9687-683779A27D78}"/>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2EEE3CE3-44F8-4AFF-8918-DF341EBDD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03D0C-5898-49B7-BCC4-245BDA1B36B9}"/>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190716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9B60-4832-4D99-B76F-80B4A29F9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32F6E-C4DB-43EA-A09F-5951E8F82F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32B90A-1984-42E5-84F7-76739E03B8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5BD41E-25CF-4CBE-939E-7D8D87932CD1}"/>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6" name="Footer Placeholder 5">
            <a:extLst>
              <a:ext uri="{FF2B5EF4-FFF2-40B4-BE49-F238E27FC236}">
                <a16:creationId xmlns:a16="http://schemas.microsoft.com/office/drawing/2014/main" id="{B32B6BB7-5849-4F7B-850C-EFB53D085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C892D-31E1-4702-B11E-5240CC05EE36}"/>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392029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1778-5DDC-4001-AD19-FCA88502EE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BE8F87-E924-46C4-8710-48E98193B9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3D04F-4B5A-43EB-A962-6E9FAA5C4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BD011-604B-45F4-83B1-C2B468109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F6B23B-BB1A-4E33-8221-10B4DADA5D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DD5347-2C22-4A46-AE6C-DE813DB4B47C}"/>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8" name="Footer Placeholder 7">
            <a:extLst>
              <a:ext uri="{FF2B5EF4-FFF2-40B4-BE49-F238E27FC236}">
                <a16:creationId xmlns:a16="http://schemas.microsoft.com/office/drawing/2014/main" id="{9169A885-B729-413E-B433-2DE96A678E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D05DE-4004-4E4A-86E3-3D5101A76E1D}"/>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151138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4303-D71E-45E0-9B10-12863597A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649FBD-61A0-45E1-9AB8-DAD63254B685}"/>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4" name="Footer Placeholder 3">
            <a:extLst>
              <a:ext uri="{FF2B5EF4-FFF2-40B4-BE49-F238E27FC236}">
                <a16:creationId xmlns:a16="http://schemas.microsoft.com/office/drawing/2014/main" id="{F65B1A69-9611-48FC-9357-23F443900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9B5F2-00BA-4364-82B8-AB49A6D5FF98}"/>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157013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DB668B-E82D-4BD3-88BB-374D9A8DF48D}"/>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3" name="Footer Placeholder 2">
            <a:extLst>
              <a:ext uri="{FF2B5EF4-FFF2-40B4-BE49-F238E27FC236}">
                <a16:creationId xmlns:a16="http://schemas.microsoft.com/office/drawing/2014/main" id="{2DC1FBDE-151C-4416-AC5D-94FDB1F68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A9C6BB-79C5-4471-92F5-437F95C2168B}"/>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401912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96A2-9E01-4CCA-B34B-9BD04A51E9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06BBC-9E7C-4F8F-9589-B6E3781E3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7EDC81-C2E1-4EC7-BF62-A209E81E3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1867F3-93D9-4D0A-9FD3-0B19DDF0DF7C}"/>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6" name="Footer Placeholder 5">
            <a:extLst>
              <a:ext uri="{FF2B5EF4-FFF2-40B4-BE49-F238E27FC236}">
                <a16:creationId xmlns:a16="http://schemas.microsoft.com/office/drawing/2014/main" id="{1FEFDCA6-7053-4C88-8238-319AFA96B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00975-5670-4AA1-824A-3211116293AA}"/>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940375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4017-242E-461D-89AC-F5CFCA09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BAEA53-E415-40FD-8288-9D7A78534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5C288-47BB-495E-8170-C1A2F5F0B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253E1-6ECE-4AC2-A564-254C2984DDA2}"/>
              </a:ext>
            </a:extLst>
          </p:cNvPr>
          <p:cNvSpPr>
            <a:spLocks noGrp="1"/>
          </p:cNvSpPr>
          <p:nvPr>
            <p:ph type="dt" sz="half" idx="10"/>
          </p:nvPr>
        </p:nvSpPr>
        <p:spPr/>
        <p:txBody>
          <a:bodyPr/>
          <a:lstStyle/>
          <a:p>
            <a:fld id="{609795CC-DA26-4A17-9500-6EFB76E06187}" type="datetimeFigureOut">
              <a:rPr lang="en-US" smtClean="0"/>
              <a:t>6/12/2024</a:t>
            </a:fld>
            <a:endParaRPr lang="en-US"/>
          </a:p>
        </p:txBody>
      </p:sp>
      <p:sp>
        <p:nvSpPr>
          <p:cNvPr id="6" name="Footer Placeholder 5">
            <a:extLst>
              <a:ext uri="{FF2B5EF4-FFF2-40B4-BE49-F238E27FC236}">
                <a16:creationId xmlns:a16="http://schemas.microsoft.com/office/drawing/2014/main" id="{26D99586-5BAA-49C4-BF46-397CFD1CE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EA92B-9961-4FD6-82A0-D83441433E1B}"/>
              </a:ext>
            </a:extLst>
          </p:cNvPr>
          <p:cNvSpPr>
            <a:spLocks noGrp="1"/>
          </p:cNvSpPr>
          <p:nvPr>
            <p:ph type="sldNum" sz="quarter" idx="12"/>
          </p:nvPr>
        </p:nvSpPr>
        <p:spPr/>
        <p:txBody>
          <a:bodyPr/>
          <a:lstStyle/>
          <a:p>
            <a:fld id="{44964BAA-41CC-4873-A8F2-8604E6ADA655}" type="slidenum">
              <a:rPr lang="en-US" smtClean="0"/>
              <a:t>‹#›</a:t>
            </a:fld>
            <a:endParaRPr lang="en-US"/>
          </a:p>
        </p:txBody>
      </p:sp>
    </p:spTree>
    <p:extLst>
      <p:ext uri="{BB962C8B-B14F-4D97-AF65-F5344CB8AC3E}">
        <p14:creationId xmlns:p14="http://schemas.microsoft.com/office/powerpoint/2010/main" val="182423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AB8353-3AA6-4925-A9FD-AF10EB9B8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A65162-1200-4176-953E-5C272CABB8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2181C-4B1A-4592-A5BB-7AF4B276F3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795CC-DA26-4A17-9500-6EFB76E06187}" type="datetimeFigureOut">
              <a:rPr lang="en-US" smtClean="0"/>
              <a:t>6/12/2024</a:t>
            </a:fld>
            <a:endParaRPr lang="en-US"/>
          </a:p>
        </p:txBody>
      </p:sp>
      <p:sp>
        <p:nvSpPr>
          <p:cNvPr id="5" name="Footer Placeholder 4">
            <a:extLst>
              <a:ext uri="{FF2B5EF4-FFF2-40B4-BE49-F238E27FC236}">
                <a16:creationId xmlns:a16="http://schemas.microsoft.com/office/drawing/2014/main" id="{19868344-8716-49FF-9413-8AD41088EF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7758E3-F4AA-4455-9078-36784954B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64BAA-41CC-4873-A8F2-8604E6ADA655}" type="slidenum">
              <a:rPr lang="en-US" smtClean="0"/>
              <a:t>‹#›</a:t>
            </a:fld>
            <a:endParaRPr lang="en-US"/>
          </a:p>
        </p:txBody>
      </p:sp>
    </p:spTree>
    <p:extLst>
      <p:ext uri="{BB962C8B-B14F-4D97-AF65-F5344CB8AC3E}">
        <p14:creationId xmlns:p14="http://schemas.microsoft.com/office/powerpoint/2010/main" val="1904949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8065E7-0736-4C24-A8D3-FEED21E728AF}"/>
              </a:ext>
            </a:extLst>
          </p:cNvPr>
          <p:cNvSpPr txBox="1"/>
          <p:nvPr/>
        </p:nvSpPr>
        <p:spPr>
          <a:xfrm>
            <a:off x="1" y="3136611"/>
            <a:ext cx="12192000" cy="584775"/>
          </a:xfrm>
          <a:prstGeom prst="rect">
            <a:avLst/>
          </a:prstGeom>
          <a:solidFill>
            <a:srgbClr val="FAE250"/>
          </a:solidFill>
        </p:spPr>
        <p:txBody>
          <a:bodyPr wrap="square" rtlCol="0">
            <a:spAutoFit/>
          </a:bodyPr>
          <a:lstStyle/>
          <a:p>
            <a:pPr algn="ctr" rtl="1"/>
            <a:r>
              <a:rPr lang="fa-IR" sz="3200" dirty="0">
                <a:solidFill>
                  <a:schemeClr val="bg1"/>
                </a:solidFill>
                <a:cs typeface="B Titr" panose="00000700000000000000" pitchFamily="2" charset="-78"/>
              </a:rPr>
              <a:t>مفهوم</a:t>
            </a:r>
            <a:r>
              <a:rPr lang="en-US" sz="3200" dirty="0">
                <a:solidFill>
                  <a:schemeClr val="bg1"/>
                </a:solidFill>
                <a:cs typeface="B Titr" panose="00000700000000000000" pitchFamily="2" charset="-78"/>
              </a:rPr>
              <a:t>               </a:t>
            </a:r>
            <a:r>
              <a:rPr lang="fa-IR" sz="3200" dirty="0">
                <a:solidFill>
                  <a:schemeClr val="bg1"/>
                </a:solidFill>
                <a:cs typeface="B Titr" panose="00000700000000000000" pitchFamily="2" charset="-78"/>
              </a:rPr>
              <a:t>در شبکه های نسل پنج </a:t>
            </a:r>
            <a:endParaRPr lang="en-US" sz="3200" dirty="0">
              <a:solidFill>
                <a:schemeClr val="bg1"/>
              </a:solidFill>
              <a:cs typeface="B Titr" panose="00000700000000000000" pitchFamily="2" charset="-78"/>
            </a:endParaRPr>
          </a:p>
        </p:txBody>
      </p:sp>
      <p:sp>
        <p:nvSpPr>
          <p:cNvPr id="5" name="TextBox 4">
            <a:extLst>
              <a:ext uri="{FF2B5EF4-FFF2-40B4-BE49-F238E27FC236}">
                <a16:creationId xmlns:a16="http://schemas.microsoft.com/office/drawing/2014/main" id="{33B84580-B412-4A38-AC6B-7B6AAF9389BD}"/>
              </a:ext>
            </a:extLst>
          </p:cNvPr>
          <p:cNvSpPr txBox="1"/>
          <p:nvPr/>
        </p:nvSpPr>
        <p:spPr>
          <a:xfrm>
            <a:off x="6613151" y="3136610"/>
            <a:ext cx="1212191" cy="584775"/>
          </a:xfrm>
          <a:prstGeom prst="rect">
            <a:avLst/>
          </a:prstGeom>
          <a:solidFill>
            <a:srgbClr val="042C71"/>
          </a:solidFill>
        </p:spPr>
        <p:txBody>
          <a:bodyPr wrap="none" rtlCol="0">
            <a:spAutoFit/>
          </a:bodyPr>
          <a:lstStyle/>
          <a:p>
            <a:r>
              <a:rPr lang="en-US" sz="3200" b="1" dirty="0">
                <a:solidFill>
                  <a:srgbClr val="FAE250"/>
                </a:solidFill>
                <a:cs typeface="B Titr" panose="00000700000000000000" pitchFamily="2" charset="-78"/>
              </a:rPr>
              <a:t>ORAN</a:t>
            </a:r>
          </a:p>
        </p:txBody>
      </p:sp>
      <p:sp>
        <p:nvSpPr>
          <p:cNvPr id="11" name="TextBox 10">
            <a:extLst>
              <a:ext uri="{FF2B5EF4-FFF2-40B4-BE49-F238E27FC236}">
                <a16:creationId xmlns:a16="http://schemas.microsoft.com/office/drawing/2014/main" id="{2CC1D7D9-17C2-4E10-9FFE-F1F3EF4D072E}"/>
              </a:ext>
            </a:extLst>
          </p:cNvPr>
          <p:cNvSpPr txBox="1"/>
          <p:nvPr/>
        </p:nvSpPr>
        <p:spPr>
          <a:xfrm>
            <a:off x="4499247" y="3895725"/>
            <a:ext cx="3193503" cy="369332"/>
          </a:xfrm>
          <a:prstGeom prst="rect">
            <a:avLst/>
          </a:prstGeom>
          <a:solidFill>
            <a:srgbClr val="F8D605">
              <a:alpha val="30000"/>
            </a:srgbClr>
          </a:solidFill>
        </p:spPr>
        <p:txBody>
          <a:bodyPr wrap="none" rtlCol="0">
            <a:spAutoFit/>
          </a:bodyPr>
          <a:lstStyle/>
          <a:p>
            <a:r>
              <a:rPr lang="fa-IR" dirty="0">
                <a:solidFill>
                  <a:srgbClr val="042C71"/>
                </a:solidFill>
                <a:cs typeface="B Titr" panose="00000700000000000000" pitchFamily="2" charset="-78"/>
              </a:rPr>
              <a:t>درس آشنایی با شبکه های تلفن همراه</a:t>
            </a:r>
            <a:endParaRPr lang="en-US" dirty="0">
              <a:solidFill>
                <a:srgbClr val="042C71"/>
              </a:solidFill>
              <a:cs typeface="B Titr" panose="00000700000000000000" pitchFamily="2" charset="-78"/>
            </a:endParaRPr>
          </a:p>
        </p:txBody>
      </p:sp>
      <p:pic>
        <p:nvPicPr>
          <p:cNvPr id="1028" name="Picture 4" descr="‫دانشگاه علم و صنعت ایران - ویکی‌پدیا، دانشنامهٔ آزاد‬‎">
            <a:extLst>
              <a:ext uri="{FF2B5EF4-FFF2-40B4-BE49-F238E27FC236}">
                <a16:creationId xmlns:a16="http://schemas.microsoft.com/office/drawing/2014/main" id="{864F1DAC-DB2C-42EB-9562-C637A36BD514}"/>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27894" y="1528761"/>
            <a:ext cx="1336207" cy="13544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AEE42B6-23EB-48C5-B308-3EB2A59F6A9E}"/>
              </a:ext>
            </a:extLst>
          </p:cNvPr>
          <p:cNvSpPr txBox="1"/>
          <p:nvPr/>
        </p:nvSpPr>
        <p:spPr>
          <a:xfrm>
            <a:off x="4560159" y="4439396"/>
            <a:ext cx="3071675" cy="830997"/>
          </a:xfrm>
          <a:prstGeom prst="rect">
            <a:avLst/>
          </a:prstGeom>
          <a:noFill/>
        </p:spPr>
        <p:txBody>
          <a:bodyPr wrap="none" rtlCol="0">
            <a:spAutoFit/>
          </a:bodyPr>
          <a:lstStyle/>
          <a:p>
            <a:pPr algn="ctr" rtl="1"/>
            <a:r>
              <a:rPr lang="fa-IR" sz="1600" dirty="0">
                <a:solidFill>
                  <a:srgbClr val="042C71"/>
                </a:solidFill>
                <a:latin typeface="Calibri" panose="020F0502020204030204" pitchFamily="34" charset="0"/>
                <a:cs typeface="Calibri" panose="020F0502020204030204" pitchFamily="34" charset="0"/>
              </a:rPr>
              <a:t>استاد : دکتر ابوالفضل دیانت</a:t>
            </a:r>
          </a:p>
          <a:p>
            <a:pPr algn="ctr" rtl="1"/>
            <a:endParaRPr lang="fa-IR" sz="1600" dirty="0">
              <a:solidFill>
                <a:srgbClr val="042C71"/>
              </a:solidFill>
              <a:latin typeface="Calibri" panose="020F0502020204030204" pitchFamily="34" charset="0"/>
              <a:cs typeface="Calibri" panose="020F0502020204030204" pitchFamily="34" charset="0"/>
            </a:endParaRPr>
          </a:p>
          <a:p>
            <a:pPr algn="ctr" rtl="1"/>
            <a:r>
              <a:rPr lang="fa-IR" sz="1600" dirty="0">
                <a:solidFill>
                  <a:srgbClr val="042C71"/>
                </a:solidFill>
                <a:latin typeface="Calibri" panose="020F0502020204030204" pitchFamily="34" charset="0"/>
                <a:cs typeface="Calibri" panose="020F0502020204030204" pitchFamily="34" charset="0"/>
              </a:rPr>
              <a:t>دانشجویان : غزل عربعلی ، بهاره کاوسی نژاد</a:t>
            </a:r>
            <a:endParaRPr lang="en-US" sz="1600" dirty="0">
              <a:solidFill>
                <a:srgbClr val="042C7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5D3CDD8B-DD0D-496A-B235-B39AF1E7FFFB}"/>
              </a:ext>
            </a:extLst>
          </p:cNvPr>
          <p:cNvSpPr/>
          <p:nvPr/>
        </p:nvSpPr>
        <p:spPr>
          <a:xfrm>
            <a:off x="0" y="0"/>
            <a:ext cx="132588" cy="6858000"/>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Tree>
    <p:extLst>
      <p:ext uri="{BB962C8B-B14F-4D97-AF65-F5344CB8AC3E}">
        <p14:creationId xmlns:p14="http://schemas.microsoft.com/office/powerpoint/2010/main" val="23177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3F774A-F8B6-407C-AC0D-404D60DAA08B}"/>
              </a:ext>
            </a:extLst>
          </p:cNvPr>
          <p:cNvSpPr/>
          <p:nvPr/>
        </p:nvSpPr>
        <p:spPr>
          <a:xfrm>
            <a:off x="3055574" y="4117491"/>
            <a:ext cx="9131344" cy="2727148"/>
          </a:xfrm>
          <a:prstGeom prst="rect">
            <a:avLst/>
          </a:prstGeom>
          <a:solidFill>
            <a:srgbClr val="F8D60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BB3459-C475-491C-9314-54E37DF1F6C4}"/>
              </a:ext>
            </a:extLst>
          </p:cNvPr>
          <p:cNvSpPr/>
          <p:nvPr/>
        </p:nvSpPr>
        <p:spPr>
          <a:xfrm>
            <a:off x="0" y="1062524"/>
            <a:ext cx="3055574" cy="5795476"/>
          </a:xfrm>
          <a:prstGeom prst="rect">
            <a:avLst/>
          </a:prstGeom>
          <a:solidFill>
            <a:srgbClr val="CE491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FB94526-A48E-4B45-823C-72C703E10553}"/>
              </a:ext>
            </a:extLst>
          </p:cNvPr>
          <p:cNvCxnSpPr>
            <a:cxnSpLocks/>
          </p:cNvCxnSpPr>
          <p:nvPr/>
        </p:nvCxnSpPr>
        <p:spPr>
          <a:xfrm>
            <a:off x="3060656" y="1055844"/>
            <a:ext cx="0" cy="1571778"/>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2DE34EF-6022-4137-8AAA-B62BF2845BFE}"/>
              </a:ext>
            </a:extLst>
          </p:cNvPr>
          <p:cNvSpPr txBox="1"/>
          <p:nvPr/>
        </p:nvSpPr>
        <p:spPr>
          <a:xfrm>
            <a:off x="214629" y="1643608"/>
            <a:ext cx="2623775" cy="4947765"/>
          </a:xfrm>
          <a:prstGeom prst="rect">
            <a:avLst/>
          </a:prstGeom>
          <a:solidFill>
            <a:srgbClr val="CE4912">
              <a:alpha val="30000"/>
            </a:srgbClr>
          </a:solidFill>
        </p:spPr>
        <p:txBody>
          <a:bodyPr wrap="square" rtlCol="0">
            <a:spAutoFit/>
          </a:bodyPr>
          <a:lstStyle/>
          <a:p>
            <a:pPr algn="just" rtl="1">
              <a:lnSpc>
                <a:spcPct val="200000"/>
              </a:lnSpc>
            </a:pPr>
            <a:r>
              <a:rPr lang="fa-IR" sz="1600" dirty="0">
                <a:solidFill>
                  <a:srgbClr val="042C71"/>
                </a:solidFill>
                <a:latin typeface="Calibri" panose="020F0502020204030204" pitchFamily="34" charset="0"/>
                <a:cs typeface="Calibri" panose="020F0502020204030204" pitchFamily="34" charset="0"/>
              </a:rPr>
              <a:t>در ناحیه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Calibri" panose="020F0502020204030204" pitchFamily="34" charset="0"/>
                <a:cs typeface="Calibri" panose="020F0502020204030204" pitchFamily="34" charset="0"/>
              </a:rPr>
              <a:t> به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سخت افزار اختصاصی یا </a:t>
            </a:r>
            <a:r>
              <a:rPr lang="en-US" sz="1600" dirty="0">
                <a:solidFill>
                  <a:srgbClr val="042C71"/>
                </a:solidFill>
                <a:latin typeface="Times New Roman" panose="02020603050405020304" pitchFamily="18" charset="0"/>
                <a:cs typeface="Times New Roman" panose="02020603050405020304" pitchFamily="18" charset="0"/>
              </a:rPr>
              <a:t>Proprietary</a:t>
            </a:r>
            <a:r>
              <a:rPr lang="fa-IR" sz="1600" dirty="0">
                <a:solidFill>
                  <a:srgbClr val="042C71"/>
                </a:solidFill>
                <a:latin typeface="Calibri" panose="020F0502020204030204" pitchFamily="34" charset="0"/>
                <a:cs typeface="Calibri" panose="020F0502020204030204" pitchFamily="34" charset="0"/>
              </a:rPr>
              <a:t> می‌گویند و همچنین رابط میان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نیز اختصاصی و واحد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خود شامل سخت افزار و نرم افزار اختصاصی است بدان معنا که اگر ما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از </a:t>
            </a:r>
            <a:r>
              <a:rPr lang="en-US" sz="1600" dirty="0">
                <a:solidFill>
                  <a:srgbClr val="042C71"/>
                </a:solidFill>
                <a:latin typeface="Times New Roman" panose="02020603050405020304" pitchFamily="18" charset="0"/>
                <a:cs typeface="Times New Roman" panose="02020603050405020304" pitchFamily="18" charset="0"/>
              </a:rPr>
              <a:t>NOKIA</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خریداری کرده باشیم نمی توانیم </a:t>
            </a:r>
            <a:r>
              <a:rPr lang="en-US" sz="16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را از </a:t>
            </a:r>
            <a:r>
              <a:rPr lang="en-US" sz="1600" dirty="0">
                <a:solidFill>
                  <a:srgbClr val="042C71"/>
                </a:solidFill>
                <a:latin typeface="Times New Roman" panose="02020603050405020304" pitchFamily="18" charset="0"/>
                <a:cs typeface="Times New Roman" panose="02020603050405020304" pitchFamily="18" charset="0"/>
              </a:rPr>
              <a:t>ERICSSON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خریداری کنیم.</a:t>
            </a:r>
          </a:p>
        </p:txBody>
      </p:sp>
      <p:sp>
        <p:nvSpPr>
          <p:cNvPr id="34" name="TextBox 33">
            <a:extLst>
              <a:ext uri="{FF2B5EF4-FFF2-40B4-BE49-F238E27FC236}">
                <a16:creationId xmlns:a16="http://schemas.microsoft.com/office/drawing/2014/main" id="{903C9533-521C-42C2-B89F-A5D38D5D1F3D}"/>
              </a:ext>
            </a:extLst>
          </p:cNvPr>
          <p:cNvSpPr txBox="1"/>
          <p:nvPr/>
        </p:nvSpPr>
        <p:spPr>
          <a:xfrm>
            <a:off x="3060656" y="2618106"/>
            <a:ext cx="9131344" cy="1499385"/>
          </a:xfrm>
          <a:prstGeom prst="rect">
            <a:avLst/>
          </a:prstGeom>
          <a:solidFill>
            <a:srgbClr val="F8D605">
              <a:alpha val="30000"/>
            </a:srgbClr>
          </a:solidFill>
        </p:spPr>
        <p:txBody>
          <a:bodyPr wrap="square" rtlCol="0">
            <a:spAutoFit/>
          </a:bodyPr>
          <a:lstStyle/>
          <a:p>
            <a:pPr algn="just" rtl="1">
              <a:lnSpc>
                <a:spcPct val="200000"/>
              </a:lnSpc>
            </a:pPr>
            <a:r>
              <a:rPr lang="fa-IR" sz="1600" dirty="0">
                <a:solidFill>
                  <a:srgbClr val="042C71"/>
                </a:solidFill>
                <a:latin typeface="Calibri" panose="020F0502020204030204" pitchFamily="34" charset="0"/>
                <a:cs typeface="Calibri" panose="020F0502020204030204" pitchFamily="34" charset="0"/>
              </a:rPr>
              <a:t>رابطی سریال به نام </a:t>
            </a:r>
            <a:r>
              <a:rPr lang="en-US" sz="1600" dirty="0">
                <a:solidFill>
                  <a:srgbClr val="042C71"/>
                </a:solidFill>
                <a:latin typeface="Times New Roman" panose="02020603050405020304" pitchFamily="18" charset="0"/>
                <a:cs typeface="Times New Roman" panose="02020603050405020304" pitchFamily="18" charset="0"/>
              </a:rPr>
              <a:t>CPRI</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Common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Public</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Radio</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Interface</a:t>
            </a:r>
            <a:r>
              <a:rPr lang="fa-IR" sz="1600" dirty="0">
                <a:solidFill>
                  <a:srgbClr val="042C71"/>
                </a:solidFill>
                <a:latin typeface="Calibri" panose="020F0502020204030204" pitchFamily="34" charset="0"/>
                <a:cs typeface="Calibri" panose="020F0502020204030204" pitchFamily="34" charset="0"/>
              </a:rPr>
              <a:t> ) انتقال داده ها با سرعت بالا از طریق کابل فیبر نوری میان </a:t>
            </a:r>
            <a:r>
              <a:rPr lang="en-US" sz="1600" dirty="0">
                <a:solidFill>
                  <a:srgbClr val="042C71"/>
                </a:solidFill>
                <a:latin typeface="Times New Roman" panose="02020603050405020304" pitchFamily="18" charset="0"/>
                <a:cs typeface="Times New Roman" panose="02020603050405020304" pitchFamily="18" charset="0"/>
              </a:rPr>
              <a:t>RRU</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را فراهم می‌سازد. درنتیجه از طریق آن تمامی سیگنال های رادیویی به </a:t>
            </a:r>
            <a:r>
              <a:rPr lang="en-US" sz="1600" dirty="0">
                <a:solidFill>
                  <a:srgbClr val="042C71"/>
                </a:solidFill>
                <a:latin typeface="Times New Roman" panose="02020603050405020304" pitchFamily="18" charset="0"/>
                <a:cs typeface="Times New Roman" panose="02020603050405020304" pitchFamily="18" charset="0"/>
              </a:rPr>
              <a:t>function</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محاسباتی ( </a:t>
            </a:r>
            <a:r>
              <a:rPr lang="en-US" sz="1600" dirty="0">
                <a:solidFill>
                  <a:srgbClr val="042C71"/>
                </a:solidFill>
                <a:latin typeface="Times New Roman" panose="02020603050405020304" pitchFamily="18" charset="0"/>
                <a:cs typeface="Times New Roman" panose="02020603050405020304" pitchFamily="18" charset="0"/>
              </a:rPr>
              <a:t>Computing</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Function</a:t>
            </a:r>
            <a:r>
              <a:rPr lang="fa-IR" sz="1600" dirty="0">
                <a:solidFill>
                  <a:srgbClr val="042C71"/>
                </a:solidFill>
                <a:latin typeface="Calibri" panose="020F0502020204030204" pitchFamily="34" charset="0"/>
                <a:cs typeface="Calibri" panose="020F0502020204030204" pitchFamily="34" charset="0"/>
              </a:rPr>
              <a:t> ) که در </a:t>
            </a:r>
            <a:r>
              <a:rPr lang="en-US" sz="1600" dirty="0">
                <a:solidFill>
                  <a:srgbClr val="042C71"/>
                </a:solidFill>
                <a:latin typeface="Times New Roman" panose="02020603050405020304" pitchFamily="18" charset="0"/>
                <a:cs typeface="Times New Roman" panose="02020603050405020304" pitchFamily="18" charset="0"/>
              </a:rPr>
              <a:t>Base Band Unit</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وجود دارد منتقل می شوند.</a:t>
            </a:r>
          </a:p>
        </p:txBody>
      </p:sp>
      <p:pic>
        <p:nvPicPr>
          <p:cNvPr id="4" name="Picture 3">
            <a:extLst>
              <a:ext uri="{FF2B5EF4-FFF2-40B4-BE49-F238E27FC236}">
                <a16:creationId xmlns:a16="http://schemas.microsoft.com/office/drawing/2014/main" id="{D18F967A-E56E-41E7-9D34-6DEA93FF9B31}"/>
              </a:ext>
            </a:extLst>
          </p:cNvPr>
          <p:cNvPicPr>
            <a:picLocks noChangeAspect="1"/>
          </p:cNvPicPr>
          <p:nvPr/>
        </p:nvPicPr>
        <p:blipFill rotWithShape="1">
          <a:blip r:embed="rId2">
            <a:extLst>
              <a:ext uri="{28A0092B-C50C-407E-A947-70E740481C1C}">
                <a14:useLocalDpi xmlns:a14="http://schemas.microsoft.com/office/drawing/2010/main" val="0"/>
              </a:ext>
            </a:extLst>
          </a:blip>
          <a:srcRect l="2419" t="17592"/>
          <a:stretch/>
        </p:blipFill>
        <p:spPr>
          <a:xfrm>
            <a:off x="8384104" y="417981"/>
            <a:ext cx="3746935" cy="1952828"/>
          </a:xfrm>
          <a:prstGeom prst="rect">
            <a:avLst/>
          </a:prstGeom>
        </p:spPr>
      </p:pic>
      <p:sp>
        <p:nvSpPr>
          <p:cNvPr id="5" name="TextBox 4">
            <a:extLst>
              <a:ext uri="{FF2B5EF4-FFF2-40B4-BE49-F238E27FC236}">
                <a16:creationId xmlns:a16="http://schemas.microsoft.com/office/drawing/2014/main" id="{41D22952-A94A-4085-A5C2-F0B2AE24B48F}"/>
              </a:ext>
            </a:extLst>
          </p:cNvPr>
          <p:cNvSpPr txBox="1"/>
          <p:nvPr/>
        </p:nvSpPr>
        <p:spPr>
          <a:xfrm>
            <a:off x="4780280" y="710610"/>
            <a:ext cx="3479800" cy="338554"/>
          </a:xfrm>
          <a:prstGeom prst="rect">
            <a:avLst/>
          </a:prstGeom>
          <a:solidFill>
            <a:srgbClr val="042C71">
              <a:alpha val="30000"/>
            </a:srgbClr>
          </a:solidFill>
        </p:spPr>
        <p:txBody>
          <a:bodyPr wrap="square" rtlCol="0">
            <a:spAutoFit/>
          </a:bodyPr>
          <a:lstStyle/>
          <a:p>
            <a:pPr algn="just" rtl="1"/>
            <a:r>
              <a:rPr lang="fa-IR" sz="1600" dirty="0">
                <a:solidFill>
                  <a:srgbClr val="042C71"/>
                </a:solidFill>
                <a:latin typeface="Calibri" panose="020F0502020204030204" pitchFamily="34" charset="0"/>
                <a:cs typeface="Calibri" panose="020F0502020204030204" pitchFamily="34" charset="0"/>
              </a:rPr>
              <a:t>واحد </a:t>
            </a:r>
            <a:r>
              <a:rPr lang="en-US" sz="1600" dirty="0">
                <a:solidFill>
                  <a:srgbClr val="042C71"/>
                </a:solidFill>
                <a:latin typeface="Times New Roman" panose="02020603050405020304" pitchFamily="18" charset="0"/>
                <a:cs typeface="Times New Roman" panose="02020603050405020304" pitchFamily="18" charset="0"/>
              </a:rPr>
              <a:t>RU</a:t>
            </a:r>
            <a:r>
              <a:rPr lang="fa-IR" sz="1600" dirty="0">
                <a:solidFill>
                  <a:srgbClr val="042C71"/>
                </a:solidFill>
                <a:latin typeface="Calibri" panose="020F0502020204030204" pitchFamily="34" charset="0"/>
                <a:cs typeface="Calibri" panose="020F0502020204030204" pitchFamily="34" charset="0"/>
              </a:rPr>
              <a:t> یا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روی برج نصب شده است .</a:t>
            </a:r>
            <a:endParaRPr lang="en-US" sz="1600" dirty="0">
              <a:solidFill>
                <a:srgbClr val="042C71"/>
              </a:solidFill>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1F6A331F-9E97-4408-8189-2C579A887730}"/>
              </a:ext>
            </a:extLst>
          </p:cNvPr>
          <p:cNvCxnSpPr>
            <a:cxnSpLocks/>
          </p:cNvCxnSpPr>
          <p:nvPr/>
        </p:nvCxnSpPr>
        <p:spPr>
          <a:xfrm>
            <a:off x="8260080" y="2621280"/>
            <a:ext cx="3931920"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A17669-9F1B-444D-8B77-88324FE81B75}"/>
              </a:ext>
            </a:extLst>
          </p:cNvPr>
          <p:cNvCxnSpPr>
            <a:cxnSpLocks/>
          </p:cNvCxnSpPr>
          <p:nvPr/>
        </p:nvCxnSpPr>
        <p:spPr>
          <a:xfrm>
            <a:off x="8260080" y="710610"/>
            <a:ext cx="5080" cy="1927344"/>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915CFF-E6AC-46CD-B841-D209E2C800E7}"/>
              </a:ext>
            </a:extLst>
          </p:cNvPr>
          <p:cNvCxnSpPr>
            <a:cxnSpLocks/>
          </p:cNvCxnSpPr>
          <p:nvPr/>
        </p:nvCxnSpPr>
        <p:spPr>
          <a:xfrm flipV="1">
            <a:off x="0" y="1049164"/>
            <a:ext cx="8260080" cy="668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26F5F6F-0553-43D1-9102-2CB606157658}"/>
              </a:ext>
            </a:extLst>
          </p:cNvPr>
          <p:cNvSpPr/>
          <p:nvPr/>
        </p:nvSpPr>
        <p:spPr>
          <a:xfrm>
            <a:off x="2540" y="2856"/>
            <a:ext cx="8260080" cy="1059668"/>
          </a:xfrm>
          <a:prstGeom prst="rect">
            <a:avLst/>
          </a:prstGeom>
          <a:solidFill>
            <a:srgbClr val="042C7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55120FC-D181-4510-8F36-D344BB2BA571}"/>
              </a:ext>
            </a:extLst>
          </p:cNvPr>
          <p:cNvSpPr/>
          <p:nvPr/>
        </p:nvSpPr>
        <p:spPr>
          <a:xfrm>
            <a:off x="8260080" y="0"/>
            <a:ext cx="3931920" cy="2607941"/>
          </a:xfrm>
          <a:prstGeom prst="rect">
            <a:avLst/>
          </a:prstGeom>
          <a:solidFill>
            <a:srgbClr val="042C7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93D77AB-9FB4-4F2A-81E8-913A3B3B67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2275"/>
          <a:stretch/>
        </p:blipFill>
        <p:spPr>
          <a:xfrm>
            <a:off x="4430411" y="4521902"/>
            <a:ext cx="6391835" cy="1918325"/>
          </a:xfrm>
          <a:prstGeom prst="rect">
            <a:avLst/>
          </a:prstGeom>
        </p:spPr>
      </p:pic>
      <p:cxnSp>
        <p:nvCxnSpPr>
          <p:cNvPr id="31" name="Straight Connector 30">
            <a:extLst>
              <a:ext uri="{FF2B5EF4-FFF2-40B4-BE49-F238E27FC236}">
                <a16:creationId xmlns:a16="http://schemas.microsoft.com/office/drawing/2014/main" id="{D5CD33B5-DD72-494A-8CBA-3F1F06481536}"/>
              </a:ext>
            </a:extLst>
          </p:cNvPr>
          <p:cNvCxnSpPr>
            <a:cxnSpLocks/>
          </p:cNvCxnSpPr>
          <p:nvPr/>
        </p:nvCxnSpPr>
        <p:spPr>
          <a:xfrm>
            <a:off x="3060656" y="2618106"/>
            <a:ext cx="0" cy="4239894"/>
          </a:xfrm>
          <a:prstGeom prst="line">
            <a:avLst/>
          </a:prstGeom>
          <a:ln w="28575">
            <a:solidFill>
              <a:srgbClr val="F8D605"/>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64523E-F2D0-40DF-BAC8-5A41E43DDE2A}"/>
              </a:ext>
            </a:extLst>
          </p:cNvPr>
          <p:cNvSpPr txBox="1"/>
          <p:nvPr/>
        </p:nvSpPr>
        <p:spPr>
          <a:xfrm>
            <a:off x="5076385" y="1547928"/>
            <a:ext cx="1350049" cy="461665"/>
          </a:xfrm>
          <a:prstGeom prst="rect">
            <a:avLst/>
          </a:prstGeom>
          <a:noFill/>
        </p:spPr>
        <p:txBody>
          <a:bodyPr wrap="none" rtlCol="0">
            <a:spAutoFit/>
          </a:bodyPr>
          <a:lstStyle/>
          <a:p>
            <a:pPr algn="ctr" rtl="1"/>
            <a:r>
              <a:rPr lang="fa-IR" sz="2400" dirty="0">
                <a:solidFill>
                  <a:srgbClr val="042C71"/>
                </a:solidFill>
                <a:cs typeface="B Titr" panose="00000700000000000000" pitchFamily="2" charset="-78"/>
              </a:rPr>
              <a:t>واحد </a:t>
            </a:r>
            <a:r>
              <a:rPr lang="en-US" sz="2400" dirty="0">
                <a:solidFill>
                  <a:srgbClr val="042C71"/>
                </a:solidFill>
                <a:cs typeface="B Titr" panose="00000700000000000000" pitchFamily="2" charset="-78"/>
              </a:rPr>
              <a:t>RRU</a:t>
            </a:r>
          </a:p>
        </p:txBody>
      </p:sp>
    </p:spTree>
    <p:extLst>
      <p:ext uri="{BB962C8B-B14F-4D97-AF65-F5344CB8AC3E}">
        <p14:creationId xmlns:p14="http://schemas.microsoft.com/office/powerpoint/2010/main" val="18532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68B2C9-DBA5-4F54-AC30-968AA8282ECD}"/>
              </a:ext>
            </a:extLst>
          </p:cNvPr>
          <p:cNvSpPr txBox="1"/>
          <p:nvPr/>
        </p:nvSpPr>
        <p:spPr>
          <a:xfrm>
            <a:off x="7355840" y="1610143"/>
            <a:ext cx="4655185" cy="461665"/>
          </a:xfrm>
          <a:prstGeom prst="rect">
            <a:avLst/>
          </a:prstGeom>
          <a:solidFill>
            <a:srgbClr val="042C71">
              <a:alpha val="50000"/>
            </a:srgbClr>
          </a:solidFill>
        </p:spPr>
        <p:txBody>
          <a:bodyPr wrap="square">
            <a:spAutoFit/>
          </a:bodyPr>
          <a:lstStyle/>
          <a:p>
            <a:pPr algn="ctr" rtl="1"/>
            <a:r>
              <a:rPr lang="en-US" sz="2400" b="1" dirty="0">
                <a:solidFill>
                  <a:schemeClr val="bg1"/>
                </a:solidFill>
                <a:latin typeface="Times New Roman" panose="02020603050405020304" pitchFamily="18" charset="0"/>
                <a:cs typeface="Times New Roman" panose="02020603050405020304" pitchFamily="18" charset="0"/>
              </a:rPr>
              <a:t>CRAN</a:t>
            </a:r>
          </a:p>
        </p:txBody>
      </p:sp>
      <p:sp>
        <p:nvSpPr>
          <p:cNvPr id="4" name="TextBox 3">
            <a:extLst>
              <a:ext uri="{FF2B5EF4-FFF2-40B4-BE49-F238E27FC236}">
                <a16:creationId xmlns:a16="http://schemas.microsoft.com/office/drawing/2014/main" id="{A293132B-5C82-4574-B461-9382D2906191}"/>
              </a:ext>
            </a:extLst>
          </p:cNvPr>
          <p:cNvSpPr txBox="1"/>
          <p:nvPr/>
        </p:nvSpPr>
        <p:spPr>
          <a:xfrm>
            <a:off x="7355840" y="3198167"/>
            <a:ext cx="4655185" cy="461665"/>
          </a:xfrm>
          <a:prstGeom prst="rect">
            <a:avLst/>
          </a:prstGeom>
          <a:solidFill>
            <a:srgbClr val="042C71">
              <a:alpha val="50000"/>
            </a:srgbClr>
          </a:solidFill>
        </p:spPr>
        <p:txBody>
          <a:bodyPr wrap="square">
            <a:spAutoFit/>
          </a:bodyPr>
          <a:lstStyle/>
          <a:p>
            <a:pPr algn="ctr" rtl="1"/>
            <a:r>
              <a:rPr lang="en-US" sz="2400" b="1" dirty="0">
                <a:solidFill>
                  <a:schemeClr val="bg1"/>
                </a:solidFill>
                <a:latin typeface="Times New Roman" panose="02020603050405020304" pitchFamily="18" charset="0"/>
                <a:cs typeface="Times New Roman" panose="02020603050405020304" pitchFamily="18" charset="0"/>
              </a:rPr>
              <a:t>Virtual-RAN </a:t>
            </a:r>
          </a:p>
        </p:txBody>
      </p:sp>
      <p:sp>
        <p:nvSpPr>
          <p:cNvPr id="5" name="TextBox 4">
            <a:extLst>
              <a:ext uri="{FF2B5EF4-FFF2-40B4-BE49-F238E27FC236}">
                <a16:creationId xmlns:a16="http://schemas.microsoft.com/office/drawing/2014/main" id="{D9FB5F75-D496-43B6-A2EA-36217A19396C}"/>
              </a:ext>
            </a:extLst>
          </p:cNvPr>
          <p:cNvSpPr txBox="1"/>
          <p:nvPr/>
        </p:nvSpPr>
        <p:spPr>
          <a:xfrm>
            <a:off x="345613" y="1544051"/>
            <a:ext cx="6829252" cy="2800767"/>
          </a:xfrm>
          <a:prstGeom prst="rect">
            <a:avLst/>
          </a:prstGeom>
          <a:noFill/>
        </p:spPr>
        <p:txBody>
          <a:bodyPr wrap="square" rtlCol="0">
            <a:spAutoFit/>
          </a:bodyPr>
          <a:lstStyle/>
          <a:p>
            <a:pPr marL="285750" indent="-285750" algn="just" rtl="1">
              <a:lnSpc>
                <a:spcPct val="2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به معنای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Centralized</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است. برای حل مشکلاتی مانند مصرف انرژی، معماری </a:t>
            </a:r>
            <a:r>
              <a:rPr lang="en-US" sz="1600" dirty="0">
                <a:solidFill>
                  <a:srgbClr val="042C71"/>
                </a:solidFill>
                <a:latin typeface="Times New Roman" panose="02020603050405020304" pitchFamily="18" charset="0"/>
                <a:cs typeface="Times New Roman" panose="02020603050405020304" pitchFamily="18" charset="0"/>
              </a:rPr>
              <a:t>CRAN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Centralized</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به وجود آمده است. در </a:t>
            </a:r>
            <a:r>
              <a:rPr lang="en-US" sz="1600" dirty="0">
                <a:solidFill>
                  <a:srgbClr val="042C71"/>
                </a:solidFill>
                <a:latin typeface="Times New Roman" panose="02020603050405020304" pitchFamily="18" charset="0"/>
                <a:cs typeface="Times New Roman" panose="02020603050405020304" pitchFamily="18" charset="0"/>
              </a:rPr>
              <a:t>CRAN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تجهیزات</a:t>
            </a:r>
            <a:r>
              <a:rPr lang="en-US" sz="1600" dirty="0">
                <a:solidFill>
                  <a:srgbClr val="042C71"/>
                </a:solidFill>
                <a:latin typeface="Times New Roman" panose="02020603050405020304" pitchFamily="18" charset="0"/>
                <a:cs typeface="Times New Roman" panose="02020603050405020304" pitchFamily="18" charset="0"/>
              </a:rPr>
              <a:t>RF</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از پردازش سیگنال‌ها جدا شده و در مرکزیت شبکه، به نام مرکز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یا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Pool</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Baseband</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Unit</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Pool</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قرار می‌گیرند. در </a:t>
            </a:r>
            <a:r>
              <a:rPr lang="en-US" sz="1600" dirty="0">
                <a:solidFill>
                  <a:srgbClr val="042C71"/>
                </a:solidFill>
                <a:latin typeface="Times New Roman" panose="02020603050405020304" pitchFamily="18" charset="0"/>
                <a:cs typeface="Times New Roman" panose="02020603050405020304" pitchFamily="18" charset="0"/>
              </a:rPr>
              <a:t>CRAN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تمام پردازش سیگنال‌های بی‌سیم در مرکز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prs-AF"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انجام می‌شود و ارتباط با دستگاه‌های کاربری از طریق فیبر نوری یا ارتباطات بی‌سیم کوتاه مدت برقرار می‌شود.</a:t>
            </a:r>
          </a:p>
          <a:p>
            <a:pPr marL="285750" indent="-285750" algn="just" rtl="1">
              <a:buClr>
                <a:srgbClr val="042C71"/>
              </a:buClr>
              <a:buFont typeface="Arial" panose="020B0604020202020204" pitchFamily="34" charset="0"/>
              <a:buChar char="•"/>
            </a:pPr>
            <a:endParaRPr lang="en-US" sz="1600" dirty="0">
              <a:solidFill>
                <a:srgbClr val="042C7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05BEED-C3D2-460F-86AD-8D6ACEAF6029}"/>
              </a:ext>
            </a:extLst>
          </p:cNvPr>
          <p:cNvSpPr txBox="1"/>
          <p:nvPr/>
        </p:nvSpPr>
        <p:spPr>
          <a:xfrm>
            <a:off x="447040" y="4102634"/>
            <a:ext cx="6786997" cy="2485552"/>
          </a:xfrm>
          <a:prstGeom prst="rect">
            <a:avLst/>
          </a:prstGeom>
          <a:noFill/>
        </p:spPr>
        <p:txBody>
          <a:bodyPr wrap="square" rtlCol="0">
            <a:spAutoFit/>
          </a:bodyPr>
          <a:lstStyle/>
          <a:p>
            <a:pPr marL="285750" indent="-285750" algn="just" rtl="1">
              <a:lnSpc>
                <a:spcPct val="2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در حدود سال های ۱۹۹۴ ما دیوایس های مختلفی مثل رادیو ، </a:t>
            </a:r>
            <a:r>
              <a:rPr lang="en-US" sz="1600" dirty="0">
                <a:solidFill>
                  <a:srgbClr val="042C71"/>
                </a:solidFill>
                <a:latin typeface="Times New Roman" panose="02020603050405020304" pitchFamily="18" charset="0"/>
                <a:cs typeface="Times New Roman" panose="02020603050405020304" pitchFamily="18" charset="0"/>
              </a:rPr>
              <a:t>Tape Recorder</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دوربین فیلم برداری ، </a:t>
            </a:r>
            <a:r>
              <a:rPr lang="en-US" sz="1600" dirty="0">
                <a:solidFill>
                  <a:srgbClr val="042C71"/>
                </a:solidFill>
                <a:latin typeface="Times New Roman" panose="02020603050405020304" pitchFamily="18" charset="0"/>
                <a:cs typeface="Times New Roman" panose="02020603050405020304" pitchFamily="18" charset="0"/>
              </a:rPr>
              <a:t>CD</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Player</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و ... داشتیم و هم اکنون به کمک </a:t>
            </a:r>
            <a:r>
              <a:rPr lang="en-US" sz="1600" dirty="0">
                <a:solidFill>
                  <a:srgbClr val="042C71"/>
                </a:solidFill>
                <a:latin typeface="Times New Roman" panose="02020603050405020304" pitchFamily="18" charset="0"/>
                <a:cs typeface="Times New Roman" panose="02020603050405020304" pitchFamily="18" charset="0"/>
              </a:rPr>
              <a:t>Network Function </a:t>
            </a:r>
            <a:r>
              <a:rPr lang="fa-IR" sz="16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Times New Roman" panose="02020603050405020304" pitchFamily="18" charset="0"/>
                <a:cs typeface="Times New Roman" panose="02020603050405020304" pitchFamily="18" charset="0"/>
              </a:rPr>
              <a:t>Virtualization </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گوشی همراه داریم و با کمک اپلیکیشن ها می توانیم عملکرد همان دستگاه ها را با کمک تلفن همراه داشته باشیم. به عبارتی ما به کمک </a:t>
            </a:r>
            <a:r>
              <a:rPr lang="en-US" sz="1600" dirty="0">
                <a:solidFill>
                  <a:srgbClr val="042C71"/>
                </a:solidFill>
                <a:latin typeface="Times New Roman" panose="02020603050405020304" pitchFamily="18" charset="0"/>
                <a:cs typeface="Times New Roman" panose="02020603050405020304" pitchFamily="18" charset="0"/>
              </a:rPr>
              <a:t>Network Function Virtualization</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یا همان </a:t>
            </a:r>
            <a:r>
              <a:rPr lang="en-US" sz="1600" dirty="0">
                <a:solidFill>
                  <a:srgbClr val="042C71"/>
                </a:solidFill>
                <a:latin typeface="Times New Roman" panose="02020603050405020304" pitchFamily="18" charset="0"/>
                <a:cs typeface="Times New Roman" panose="02020603050405020304" pitchFamily="18" charset="0"/>
              </a:rPr>
              <a:t>NFV</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از سخت افزار به نرم افزار گذر کردیم.</a:t>
            </a:r>
            <a:endParaRPr lang="en-US" sz="1600" dirty="0">
              <a:solidFill>
                <a:srgbClr val="042C7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61F13C-FFC2-4CED-8E24-20A4C382E746}"/>
              </a:ext>
            </a:extLst>
          </p:cNvPr>
          <p:cNvPicPr>
            <a:picLocks noChangeAspect="1"/>
          </p:cNvPicPr>
          <p:nvPr/>
        </p:nvPicPr>
        <p:blipFill rotWithShape="1">
          <a:blip r:embed="rId3">
            <a:extLst>
              <a:ext uri="{28A0092B-C50C-407E-A947-70E740481C1C}">
                <a14:useLocalDpi xmlns:a14="http://schemas.microsoft.com/office/drawing/2010/main" val="0"/>
              </a:ext>
            </a:extLst>
          </a:blip>
          <a:srcRect t="20744"/>
          <a:stretch/>
        </p:blipFill>
        <p:spPr>
          <a:xfrm>
            <a:off x="7355840" y="3903104"/>
            <a:ext cx="4533382" cy="2485551"/>
          </a:xfrm>
          <a:prstGeom prst="rect">
            <a:avLst/>
          </a:prstGeom>
        </p:spPr>
      </p:pic>
      <p:sp>
        <p:nvSpPr>
          <p:cNvPr id="9" name="Rectangle 8">
            <a:extLst>
              <a:ext uri="{FF2B5EF4-FFF2-40B4-BE49-F238E27FC236}">
                <a16:creationId xmlns:a16="http://schemas.microsoft.com/office/drawing/2014/main" id="{9B7AD44D-C9F3-425E-B223-0DD86C4FD77E}"/>
              </a:ext>
            </a:extLst>
          </p:cNvPr>
          <p:cNvSpPr/>
          <p:nvPr/>
        </p:nvSpPr>
        <p:spPr>
          <a:xfrm rot="16200000">
            <a:off x="8672513" y="3338513"/>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41D04D-2D72-4147-A136-08E9348C45B9}"/>
              </a:ext>
            </a:extLst>
          </p:cNvPr>
          <p:cNvSpPr txBox="1"/>
          <p:nvPr/>
        </p:nvSpPr>
        <p:spPr>
          <a:xfrm>
            <a:off x="10009505" y="309663"/>
            <a:ext cx="200152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انواع </a:t>
            </a:r>
            <a:r>
              <a:rPr lang="en-US" sz="2400" dirty="0">
                <a:solidFill>
                  <a:schemeClr val="bg1"/>
                </a:solidFill>
                <a:cs typeface="B Titr" panose="00000700000000000000" pitchFamily="2" charset="-78"/>
              </a:rPr>
              <a:t>RAN</a:t>
            </a:r>
          </a:p>
        </p:txBody>
      </p:sp>
    </p:spTree>
    <p:extLst>
      <p:ext uri="{BB962C8B-B14F-4D97-AF65-F5344CB8AC3E}">
        <p14:creationId xmlns:p14="http://schemas.microsoft.com/office/powerpoint/2010/main" val="136064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68B2C9-DBA5-4F54-AC30-968AA8282ECD}"/>
              </a:ext>
            </a:extLst>
          </p:cNvPr>
          <p:cNvSpPr txBox="1"/>
          <p:nvPr/>
        </p:nvSpPr>
        <p:spPr>
          <a:xfrm>
            <a:off x="7267574" y="1610143"/>
            <a:ext cx="4743451" cy="461665"/>
          </a:xfrm>
          <a:prstGeom prst="rect">
            <a:avLst/>
          </a:prstGeom>
          <a:solidFill>
            <a:srgbClr val="042C71">
              <a:alpha val="50000"/>
            </a:srgbClr>
          </a:solidFill>
        </p:spPr>
        <p:txBody>
          <a:bodyPr wrap="square">
            <a:spAutoFit/>
          </a:bodyPr>
          <a:lstStyle/>
          <a:p>
            <a:pPr algn="ctr" rtl="1"/>
            <a:r>
              <a:rPr lang="en-US" sz="2400" b="1" dirty="0">
                <a:solidFill>
                  <a:schemeClr val="bg1"/>
                </a:solidFill>
                <a:latin typeface="Times New Roman" panose="02020603050405020304" pitchFamily="18" charset="0"/>
                <a:cs typeface="Times New Roman" panose="02020603050405020304" pitchFamily="18" charset="0"/>
              </a:rPr>
              <a:t>COTS (Commercial Of The Shells)</a:t>
            </a:r>
          </a:p>
        </p:txBody>
      </p:sp>
      <p:sp>
        <p:nvSpPr>
          <p:cNvPr id="5" name="TextBox 4">
            <a:extLst>
              <a:ext uri="{FF2B5EF4-FFF2-40B4-BE49-F238E27FC236}">
                <a16:creationId xmlns:a16="http://schemas.microsoft.com/office/drawing/2014/main" id="{D9FB5F75-D496-43B6-A2EA-36217A19396C}"/>
              </a:ext>
            </a:extLst>
          </p:cNvPr>
          <p:cNvSpPr txBox="1"/>
          <p:nvPr/>
        </p:nvSpPr>
        <p:spPr>
          <a:xfrm>
            <a:off x="445773" y="1610143"/>
            <a:ext cx="6821801" cy="4115486"/>
          </a:xfrm>
          <a:prstGeom prst="rect">
            <a:avLst/>
          </a:prstGeom>
          <a:noFill/>
        </p:spPr>
        <p:txBody>
          <a:bodyPr wrap="square" rtlCol="0">
            <a:spAutoFit/>
          </a:bodyPr>
          <a:lstStyle/>
          <a:p>
            <a:pPr marL="285750" indent="-285750" algn="just" rtl="1">
              <a:lnSpc>
                <a:spcPct val="15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در </a:t>
            </a:r>
            <a:r>
              <a:rPr lang="en-US" sz="1600" dirty="0">
                <a:solidFill>
                  <a:srgbClr val="042C71"/>
                </a:solidFill>
                <a:latin typeface="Times New Roman" panose="02020603050405020304" pitchFamily="18" charset="0"/>
                <a:cs typeface="Times New Roman" panose="02020603050405020304" pitchFamily="18" charset="0"/>
              </a:rPr>
              <a:t>Traditional 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برای پردازش سیگنال های رادیویی و مدیریت ارتباطات ، نیاز به سخت افزارهای خاص و اختصاصی</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Proprietary</a:t>
            </a:r>
            <a:r>
              <a:rPr lang="fa-IR" sz="1600" dirty="0">
                <a:solidFill>
                  <a:srgbClr val="042C71"/>
                </a:solidFill>
                <a:latin typeface="Calibri" panose="020F0502020204030204" pitchFamily="34" charset="0"/>
                <a:cs typeface="Calibri" panose="020F0502020204030204" pitchFamily="34" charset="0"/>
              </a:rPr>
              <a:t> مانند</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بود. به راحتی قابل تغییر و تنظیم نبودند. در معماری </a:t>
            </a:r>
            <a:r>
              <a:rPr lang="en-US" sz="1600" dirty="0">
                <a:solidFill>
                  <a:srgbClr val="042C71"/>
                </a:solidFill>
                <a:latin typeface="Times New Roman" panose="02020603050405020304" pitchFamily="18" charset="0"/>
                <a:cs typeface="Times New Roman" panose="02020603050405020304" pitchFamily="18" charset="0"/>
              </a:rPr>
              <a:t>v-RAN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یا همان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Virtual 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شما دیگر نیازی به استفاده از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های اختصاصی ندارید. به جای آن ، می‌توانید از سرورهای استاندارد و تجاری (</a:t>
            </a:r>
            <a:r>
              <a:rPr lang="en-US" sz="1600" dirty="0">
                <a:solidFill>
                  <a:srgbClr val="042C71"/>
                </a:solidFill>
                <a:latin typeface="Times New Roman" panose="02020603050405020304" pitchFamily="18" charset="0"/>
                <a:cs typeface="Times New Roman" panose="02020603050405020304" pitchFamily="18" charset="0"/>
              </a:rPr>
              <a:t>COTS</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استفاده کنید. این سرورها چندمنظوره هستند و با نصب و پیکربندی ( </a:t>
            </a:r>
            <a:r>
              <a:rPr lang="en-US" sz="1600" dirty="0">
                <a:solidFill>
                  <a:srgbClr val="042C71"/>
                </a:solidFill>
                <a:latin typeface="Times New Roman" panose="02020603050405020304" pitchFamily="18" charset="0"/>
                <a:cs typeface="Times New Roman" panose="02020603050405020304" pitchFamily="18" charset="0"/>
              </a:rPr>
              <a:t>Configuration</a:t>
            </a:r>
            <a:r>
              <a:rPr lang="fa-IR" sz="1600" dirty="0">
                <a:solidFill>
                  <a:srgbClr val="042C71"/>
                </a:solidFill>
                <a:latin typeface="Times New Roman" panose="02020603050405020304" pitchFamily="18" charset="0"/>
                <a:cs typeface="Times New Roman" panose="02020603050405020304" pitchFamily="18" charset="0"/>
              </a:rPr>
              <a:t> ) </a:t>
            </a:r>
            <a:r>
              <a:rPr lang="fa-IR" sz="1600" dirty="0">
                <a:solidFill>
                  <a:srgbClr val="042C71"/>
                </a:solidFill>
                <a:latin typeface="Calibri" panose="020F0502020204030204" pitchFamily="34" charset="0"/>
                <a:cs typeface="Calibri" panose="020F0502020204030204" pitchFamily="34" charset="0"/>
              </a:rPr>
              <a:t>نرم افزارهای خاص ، می توانند وظایف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انجام دهند. </a:t>
            </a:r>
            <a:r>
              <a:rPr lang="fa-IR" sz="1600" dirty="0">
                <a:solidFill>
                  <a:srgbClr val="042C71"/>
                </a:solidFill>
              </a:rPr>
              <a:t>اما در</a:t>
            </a:r>
            <a:r>
              <a:rPr lang="en-US" sz="1600" dirty="0">
                <a:solidFill>
                  <a:srgbClr val="042C71"/>
                </a:solidFill>
                <a:latin typeface="Times New Roman" panose="02020603050405020304" pitchFamily="18" charset="0"/>
                <a:cs typeface="Times New Roman" panose="02020603050405020304" pitchFamily="18" charset="0"/>
              </a:rPr>
              <a:t>v-RAN</a:t>
            </a:r>
            <a:r>
              <a:rPr lang="en-US" sz="1600" dirty="0">
                <a:solidFill>
                  <a:srgbClr val="042C71"/>
                </a:solidFill>
              </a:rPr>
              <a:t> </a:t>
            </a:r>
            <a:r>
              <a:rPr lang="fa-IR" sz="1600" dirty="0">
                <a:solidFill>
                  <a:srgbClr val="042C71"/>
                </a:solidFill>
              </a:rPr>
              <a:t> </a:t>
            </a:r>
            <a:r>
              <a:rPr lang="fa-IR" sz="1600" dirty="0">
                <a:solidFill>
                  <a:srgbClr val="042C71"/>
                </a:solidFill>
                <a:latin typeface="Calibri" panose="020F0502020204030204" pitchFamily="34" charset="0"/>
                <a:cs typeface="Calibri" panose="020F0502020204030204" pitchFamily="34" charset="0"/>
              </a:rPr>
              <a:t>همچنان یک چالش باقی می ماند  واحد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رابط میان آن با </a:t>
            </a:r>
            <a:r>
              <a:rPr lang="en-US" sz="16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همچنان یک واحد اختصاصی </a:t>
            </a:r>
            <a:r>
              <a:rPr lang="en-US" sz="1600" dirty="0">
                <a:solidFill>
                  <a:srgbClr val="042C71"/>
                </a:solidFill>
                <a:latin typeface="Times New Roman" panose="02020603050405020304" pitchFamily="18" charset="0"/>
                <a:cs typeface="Times New Roman" panose="02020603050405020304" pitchFamily="18" charset="0"/>
              </a:rPr>
              <a:t>Proprietary</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باقی مانده است. در نتیجه نمی‌توان واحد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از یک </a:t>
            </a:r>
            <a:r>
              <a:rPr lang="en-US" sz="1600" dirty="0">
                <a:solidFill>
                  <a:srgbClr val="042C71"/>
                </a:solidFill>
                <a:latin typeface="Times New Roman" panose="02020603050405020304" pitchFamily="18" charset="0"/>
                <a:cs typeface="Times New Roman" panose="02020603050405020304" pitchFamily="18" charset="0"/>
              </a:rPr>
              <a:t>Vendor</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واحد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Interface</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میان آن ها را از دو </a:t>
            </a:r>
            <a:r>
              <a:rPr lang="en-US" sz="1600" dirty="0">
                <a:solidFill>
                  <a:srgbClr val="042C71"/>
                </a:solidFill>
                <a:latin typeface="Times New Roman" panose="02020603050405020304" pitchFamily="18" charset="0"/>
                <a:cs typeface="Times New Roman" panose="02020603050405020304" pitchFamily="18" charset="0"/>
              </a:rPr>
              <a:t>Vendor</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متفاوت تهیه کرد بدین معنا که اگر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از </a:t>
            </a:r>
            <a:r>
              <a:rPr lang="en-US" sz="1600" dirty="0">
                <a:solidFill>
                  <a:srgbClr val="042C71"/>
                </a:solidFill>
                <a:latin typeface="Times New Roman" panose="02020603050405020304" pitchFamily="18" charset="0"/>
                <a:cs typeface="Times New Roman" panose="02020603050405020304" pitchFamily="18" charset="0"/>
              </a:rPr>
              <a:t>ERICSSON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خریداری شده ،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هم باید از </a:t>
            </a:r>
            <a:r>
              <a:rPr lang="en-US" sz="1600" dirty="0">
                <a:solidFill>
                  <a:srgbClr val="042C71"/>
                </a:solidFill>
                <a:latin typeface="Times New Roman" panose="02020603050405020304" pitchFamily="18" charset="0"/>
                <a:cs typeface="Times New Roman" panose="02020603050405020304" pitchFamily="18" charset="0"/>
              </a:rPr>
              <a:t>ERICSSON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خریداری شود. به این نکته توجه شود که             </a:t>
            </a:r>
          </a:p>
          <a:p>
            <a:pPr algn="just" rtl="1">
              <a:lnSpc>
                <a:spcPct val="150000"/>
              </a:lnSpc>
              <a:buClr>
                <a:srgbClr val="042C71"/>
              </a:buClr>
            </a:pPr>
            <a:r>
              <a:rPr lang="fa-IR" sz="16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Times New Roman" panose="02020603050405020304" pitchFamily="18" charset="0"/>
                <a:cs typeface="Times New Roman" panose="02020603050405020304" pitchFamily="18" charset="0"/>
              </a:rPr>
              <a:t>v-RAN </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در مسیر تکامل رسیدن به ناحیه دسترسی رادیویی </a:t>
            </a:r>
            <a:r>
              <a:rPr lang="en-US" sz="1600" dirty="0">
                <a:solidFill>
                  <a:srgbClr val="042C71"/>
                </a:solidFill>
                <a:latin typeface="Times New Roman" panose="02020603050405020304" pitchFamily="18" charset="0"/>
                <a:cs typeface="Times New Roman" panose="02020603050405020304" pitchFamily="18" charset="0"/>
              </a:rPr>
              <a:t>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Calibri" panose="020F0502020204030204" pitchFamily="34" charset="0"/>
                <a:cs typeface="Calibri" panose="020F0502020204030204" pitchFamily="34" charset="0"/>
              </a:rPr>
              <a:t> قرار دارد.</a:t>
            </a:r>
            <a:endParaRPr lang="en-US" sz="1600" dirty="0">
              <a:solidFill>
                <a:srgbClr val="042C7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475DEEF-A0C5-45A7-AC16-B0AA807B56A9}"/>
              </a:ext>
            </a:extLst>
          </p:cNvPr>
          <p:cNvSpPr/>
          <p:nvPr/>
        </p:nvSpPr>
        <p:spPr>
          <a:xfrm rot="16200000">
            <a:off x="8672513" y="3338513"/>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A82757B-09B4-4F9B-9BCB-F31B9568F076}"/>
              </a:ext>
            </a:extLst>
          </p:cNvPr>
          <p:cNvSpPr txBox="1"/>
          <p:nvPr/>
        </p:nvSpPr>
        <p:spPr>
          <a:xfrm>
            <a:off x="10009505" y="309662"/>
            <a:ext cx="200152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انواع </a:t>
            </a:r>
            <a:r>
              <a:rPr lang="en-US" sz="2400" dirty="0">
                <a:solidFill>
                  <a:schemeClr val="bg1"/>
                </a:solidFill>
                <a:cs typeface="B Titr" panose="00000700000000000000" pitchFamily="2" charset="-78"/>
              </a:rPr>
              <a:t>RAN</a:t>
            </a:r>
          </a:p>
        </p:txBody>
      </p:sp>
    </p:spTree>
    <p:extLst>
      <p:ext uri="{BB962C8B-B14F-4D97-AF65-F5344CB8AC3E}">
        <p14:creationId xmlns:p14="http://schemas.microsoft.com/office/powerpoint/2010/main" val="423584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37B1B-AB18-46C3-A9D7-4F288E33CCF0}"/>
              </a:ext>
            </a:extLst>
          </p:cNvPr>
          <p:cNvSpPr txBox="1"/>
          <p:nvPr/>
        </p:nvSpPr>
        <p:spPr>
          <a:xfrm>
            <a:off x="0" y="309663"/>
            <a:ext cx="5953760" cy="461665"/>
          </a:xfrm>
          <a:prstGeom prst="rect">
            <a:avLst/>
          </a:prstGeom>
          <a:solidFill>
            <a:srgbClr val="042C71"/>
          </a:solidFill>
        </p:spPr>
        <p:txBody>
          <a:bodyPr wrap="square">
            <a:spAutoFit/>
          </a:bodyPr>
          <a:lstStyle/>
          <a:p>
            <a:pPr algn="ctr" rtl="1"/>
            <a:r>
              <a:rPr lang="en-US" sz="2400" dirty="0">
                <a:solidFill>
                  <a:schemeClr val="bg1"/>
                </a:solidFill>
                <a:cs typeface="B Titr" panose="00000700000000000000" pitchFamily="2" charset="-78"/>
              </a:rPr>
              <a:t>Big Picture : The Open RAN</a:t>
            </a:r>
          </a:p>
        </p:txBody>
      </p:sp>
      <p:sp>
        <p:nvSpPr>
          <p:cNvPr id="3" name="TextBox 2">
            <a:extLst>
              <a:ext uri="{FF2B5EF4-FFF2-40B4-BE49-F238E27FC236}">
                <a16:creationId xmlns:a16="http://schemas.microsoft.com/office/drawing/2014/main" id="{B5974EC5-ABC3-4CD8-85A7-A87AB8E80A63}"/>
              </a:ext>
            </a:extLst>
          </p:cNvPr>
          <p:cNvSpPr txBox="1"/>
          <p:nvPr/>
        </p:nvSpPr>
        <p:spPr>
          <a:xfrm>
            <a:off x="1" y="870762"/>
            <a:ext cx="5953759" cy="1500667"/>
          </a:xfrm>
          <a:prstGeom prst="rect">
            <a:avLst/>
          </a:prstGeom>
          <a:solidFill>
            <a:srgbClr val="8195B8">
              <a:alpha val="20000"/>
            </a:srgbClr>
          </a:solidFill>
        </p:spPr>
        <p:txBody>
          <a:bodyPr wrap="square" rtlCol="0">
            <a:spAutoFit/>
          </a:bodyPr>
          <a:lstStyle/>
          <a:p>
            <a:pPr algn="just" rtl="1">
              <a:lnSpc>
                <a:spcPct val="200000"/>
              </a:lnSpc>
            </a:pPr>
            <a:r>
              <a:rPr lang="fa-IR" sz="1600" dirty="0">
                <a:solidFill>
                  <a:srgbClr val="042C71"/>
                </a:solidFill>
                <a:latin typeface="Calibri" panose="020F0502020204030204" pitchFamily="34" charset="0"/>
                <a:cs typeface="Calibri" panose="020F0502020204030204" pitchFamily="34" charset="0"/>
              </a:rPr>
              <a:t>نیازمند به درک دو اصطلاح به نام </a:t>
            </a:r>
            <a:r>
              <a:rPr lang="en-US" sz="1600" dirty="0">
                <a:solidFill>
                  <a:srgbClr val="042C71"/>
                </a:solidFill>
                <a:latin typeface="Times New Roman" panose="02020603050405020304" pitchFamily="18" charset="0"/>
                <a:cs typeface="Times New Roman" panose="02020603050405020304" pitchFamily="18" charset="0"/>
              </a:rPr>
              <a:t>GPP</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SPP</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هستیم :</a:t>
            </a:r>
          </a:p>
          <a:p>
            <a:pPr marL="285750" indent="-285750" algn="just" rtl="1">
              <a:lnSpc>
                <a:spcPct val="2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پردازنده های عمومی ( </a:t>
            </a:r>
            <a:r>
              <a:rPr lang="en-US" sz="1600" dirty="0">
                <a:solidFill>
                  <a:srgbClr val="042C71"/>
                </a:solidFill>
                <a:latin typeface="Times New Roman" panose="02020603050405020304" pitchFamily="18" charset="0"/>
                <a:cs typeface="Times New Roman" panose="02020603050405020304" pitchFamily="18" charset="0"/>
              </a:rPr>
              <a:t>GPP</a:t>
            </a:r>
            <a:r>
              <a:rPr lang="fa-IR" sz="1600" dirty="0">
                <a:solidFill>
                  <a:srgbClr val="042C71"/>
                </a:solidFill>
                <a:latin typeface="Calibri" panose="020F0502020204030204" pitchFamily="34" charset="0"/>
                <a:cs typeface="Calibri" panose="020F0502020204030204" pitchFamily="34" charset="0"/>
              </a:rPr>
              <a:t> )</a:t>
            </a:r>
          </a:p>
          <a:p>
            <a:pPr marL="285750" indent="-285750" algn="just" rtl="1">
              <a:lnSpc>
                <a:spcPct val="2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پردازنده های خاص ( </a:t>
            </a:r>
            <a:r>
              <a:rPr lang="en-US" sz="1600" dirty="0">
                <a:solidFill>
                  <a:srgbClr val="042C71"/>
                </a:solidFill>
                <a:latin typeface="Times New Roman" panose="02020603050405020304" pitchFamily="18" charset="0"/>
                <a:cs typeface="Times New Roman" panose="02020603050405020304" pitchFamily="18" charset="0"/>
              </a:rPr>
              <a:t>SPP</a:t>
            </a:r>
            <a:r>
              <a:rPr lang="fa-IR" sz="1600" dirty="0">
                <a:solidFill>
                  <a:srgbClr val="042C71"/>
                </a:solidFill>
                <a:latin typeface="Calibri" panose="020F0502020204030204" pitchFamily="34" charset="0"/>
                <a:cs typeface="Calibri" panose="020F0502020204030204" pitchFamily="34" charset="0"/>
              </a:rPr>
              <a:t> )</a:t>
            </a:r>
          </a:p>
        </p:txBody>
      </p:sp>
      <p:cxnSp>
        <p:nvCxnSpPr>
          <p:cNvPr id="4" name="Straight Connector 3">
            <a:extLst>
              <a:ext uri="{FF2B5EF4-FFF2-40B4-BE49-F238E27FC236}">
                <a16:creationId xmlns:a16="http://schemas.microsoft.com/office/drawing/2014/main" id="{17F7D6E3-CBCB-44BB-9F72-C7CDAF3DB52D}"/>
              </a:ext>
            </a:extLst>
          </p:cNvPr>
          <p:cNvCxnSpPr>
            <a:cxnSpLocks/>
          </p:cNvCxnSpPr>
          <p:nvPr/>
        </p:nvCxnSpPr>
        <p:spPr>
          <a:xfrm>
            <a:off x="0" y="309663"/>
            <a:ext cx="12192000"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16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974EC5-ABC3-4CD8-85A7-A87AB8E80A63}"/>
              </a:ext>
            </a:extLst>
          </p:cNvPr>
          <p:cNvSpPr txBox="1"/>
          <p:nvPr/>
        </p:nvSpPr>
        <p:spPr>
          <a:xfrm>
            <a:off x="0" y="918387"/>
            <a:ext cx="5953759" cy="464871"/>
          </a:xfrm>
          <a:prstGeom prst="rect">
            <a:avLst/>
          </a:prstGeom>
          <a:solidFill>
            <a:srgbClr val="8195B8">
              <a:alpha val="20000"/>
            </a:srgbClr>
          </a:solidFill>
        </p:spPr>
        <p:txBody>
          <a:bodyPr wrap="square" rtlCol="0">
            <a:spAutoFit/>
          </a:bodyPr>
          <a:lstStyle/>
          <a:p>
            <a:pPr algn="ctr" rtl="1">
              <a:lnSpc>
                <a:spcPct val="150000"/>
              </a:lnSpc>
            </a:pPr>
            <a:r>
              <a:rPr lang="fa-IR" b="1" dirty="0">
                <a:solidFill>
                  <a:srgbClr val="042C71"/>
                </a:solidFill>
                <a:latin typeface="Calibri" panose="020F0502020204030204" pitchFamily="34" charset="0"/>
                <a:cs typeface="Calibri" panose="020F0502020204030204" pitchFamily="34" charset="0"/>
              </a:rPr>
              <a:t>پردازنده عمومی ( </a:t>
            </a:r>
            <a:r>
              <a:rPr lang="en-US" b="1" dirty="0">
                <a:solidFill>
                  <a:srgbClr val="042C71"/>
                </a:solidFill>
                <a:latin typeface="Calibri" panose="020F0502020204030204" pitchFamily="34" charset="0"/>
                <a:cs typeface="Calibri" panose="020F0502020204030204" pitchFamily="34" charset="0"/>
              </a:rPr>
              <a:t>GPP _ General Purpose Processor</a:t>
            </a:r>
            <a:r>
              <a:rPr lang="fa-IR" b="1" dirty="0">
                <a:solidFill>
                  <a:srgbClr val="042C71"/>
                </a:solidFill>
                <a:latin typeface="Calibri" panose="020F0502020204030204" pitchFamily="34" charset="0"/>
                <a:cs typeface="Calibri" panose="020F0502020204030204" pitchFamily="34" charset="0"/>
              </a:rPr>
              <a:t> )</a:t>
            </a:r>
          </a:p>
        </p:txBody>
      </p:sp>
      <p:cxnSp>
        <p:nvCxnSpPr>
          <p:cNvPr id="5" name="Straight Connector 4">
            <a:extLst>
              <a:ext uri="{FF2B5EF4-FFF2-40B4-BE49-F238E27FC236}">
                <a16:creationId xmlns:a16="http://schemas.microsoft.com/office/drawing/2014/main" id="{ACEA933D-8BD7-4885-A5E3-6A332C5A4799}"/>
              </a:ext>
            </a:extLst>
          </p:cNvPr>
          <p:cNvCxnSpPr>
            <a:cxnSpLocks/>
          </p:cNvCxnSpPr>
          <p:nvPr/>
        </p:nvCxnSpPr>
        <p:spPr>
          <a:xfrm>
            <a:off x="0" y="309663"/>
            <a:ext cx="12192000"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F73AC6-E58E-4D5F-A6AB-8A955FC869FE}"/>
              </a:ext>
            </a:extLst>
          </p:cNvPr>
          <p:cNvSpPr txBox="1"/>
          <p:nvPr/>
        </p:nvSpPr>
        <p:spPr>
          <a:xfrm>
            <a:off x="0" y="309663"/>
            <a:ext cx="5953760" cy="461665"/>
          </a:xfrm>
          <a:prstGeom prst="rect">
            <a:avLst/>
          </a:prstGeom>
          <a:solidFill>
            <a:srgbClr val="042C71"/>
          </a:solidFill>
        </p:spPr>
        <p:txBody>
          <a:bodyPr wrap="square">
            <a:spAutoFit/>
          </a:bodyPr>
          <a:lstStyle/>
          <a:p>
            <a:pPr algn="ctr" rtl="1"/>
            <a:r>
              <a:rPr lang="en-US" sz="2400" dirty="0">
                <a:solidFill>
                  <a:schemeClr val="bg1"/>
                </a:solidFill>
                <a:cs typeface="B Titr" panose="00000700000000000000" pitchFamily="2" charset="-78"/>
              </a:rPr>
              <a:t>Big Picture : The Open RAN</a:t>
            </a:r>
          </a:p>
        </p:txBody>
      </p:sp>
      <p:sp>
        <p:nvSpPr>
          <p:cNvPr id="7" name="TextBox 6">
            <a:extLst>
              <a:ext uri="{FF2B5EF4-FFF2-40B4-BE49-F238E27FC236}">
                <a16:creationId xmlns:a16="http://schemas.microsoft.com/office/drawing/2014/main" id="{7FEED496-0884-4DB2-8DFF-6DE83CC09DAF}"/>
              </a:ext>
            </a:extLst>
          </p:cNvPr>
          <p:cNvSpPr txBox="1"/>
          <p:nvPr/>
        </p:nvSpPr>
        <p:spPr>
          <a:xfrm>
            <a:off x="86190" y="5479671"/>
            <a:ext cx="4713534" cy="115608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b="1" dirty="0">
                <a:solidFill>
                  <a:srgbClr val="042C71"/>
                </a:solidFill>
                <a:latin typeface="Times New Roman" panose="02020603050405020304" pitchFamily="18" charset="0"/>
                <a:cs typeface="Times New Roman" panose="02020603050405020304" pitchFamily="18" charset="0"/>
              </a:rPr>
              <a:t>MME : </a:t>
            </a:r>
            <a:r>
              <a:rPr lang="en-US" sz="1600" dirty="0">
                <a:solidFill>
                  <a:srgbClr val="8195B8"/>
                </a:solidFill>
                <a:latin typeface="Times New Roman" panose="02020603050405020304" pitchFamily="18" charset="0"/>
                <a:cs typeface="Times New Roman" panose="02020603050405020304" pitchFamily="18" charset="0"/>
              </a:rPr>
              <a:t>Mobility Management Entity</a:t>
            </a:r>
            <a:endParaRPr lang="fa-IR" sz="1600" dirty="0">
              <a:solidFill>
                <a:srgbClr val="8195B8"/>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dirty="0">
                <a:solidFill>
                  <a:srgbClr val="042C71"/>
                </a:solidFill>
                <a:latin typeface="Times New Roman" panose="02020603050405020304" pitchFamily="18" charset="0"/>
                <a:cs typeface="Times New Roman" panose="02020603050405020304" pitchFamily="18" charset="0"/>
              </a:rPr>
              <a:t>AMF : </a:t>
            </a:r>
            <a:r>
              <a:rPr lang="en-US" sz="1600" dirty="0">
                <a:solidFill>
                  <a:srgbClr val="8195B8"/>
                </a:solidFill>
                <a:latin typeface="Times New Roman" panose="02020603050405020304" pitchFamily="18" charset="0"/>
                <a:cs typeface="Times New Roman" panose="02020603050405020304" pitchFamily="18" charset="0"/>
              </a:rPr>
              <a:t>Access and Mobility Management</a:t>
            </a:r>
            <a:r>
              <a:rPr lang="fa-IR" sz="1600" dirty="0">
                <a:solidFill>
                  <a:srgbClr val="8195B8"/>
                </a:solidFill>
                <a:latin typeface="Times New Roman" panose="02020603050405020304" pitchFamily="18" charset="0"/>
                <a:cs typeface="Times New Roman" panose="02020603050405020304" pitchFamily="18" charset="0"/>
              </a:rPr>
              <a:t> </a:t>
            </a:r>
            <a:r>
              <a:rPr lang="en-US" sz="1600" dirty="0">
                <a:solidFill>
                  <a:srgbClr val="8195B8"/>
                </a:solidFill>
                <a:latin typeface="Times New Roman" panose="02020603050405020304" pitchFamily="18" charset="0"/>
                <a:cs typeface="Times New Roman" panose="02020603050405020304" pitchFamily="18" charset="0"/>
              </a:rPr>
              <a:t>Function</a:t>
            </a:r>
            <a:endParaRPr lang="fa-IR" sz="1600" dirty="0">
              <a:solidFill>
                <a:srgbClr val="8195B8"/>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dirty="0">
                <a:solidFill>
                  <a:srgbClr val="042C71"/>
                </a:solidFill>
                <a:latin typeface="Times New Roman" panose="02020603050405020304" pitchFamily="18" charset="0"/>
                <a:cs typeface="Times New Roman" panose="02020603050405020304" pitchFamily="18" charset="0"/>
              </a:rPr>
              <a:t>SGSN : </a:t>
            </a:r>
            <a:r>
              <a:rPr lang="en-US" sz="1600" dirty="0">
                <a:solidFill>
                  <a:srgbClr val="8195B8"/>
                </a:solidFill>
                <a:latin typeface="Times New Roman" panose="02020603050405020304" pitchFamily="18" charset="0"/>
                <a:cs typeface="Times New Roman" panose="02020603050405020304" pitchFamily="18" charset="0"/>
              </a:rPr>
              <a:t>Serving GPRS Support Node</a:t>
            </a:r>
          </a:p>
        </p:txBody>
      </p:sp>
      <p:sp>
        <p:nvSpPr>
          <p:cNvPr id="8" name="TextBox 7">
            <a:extLst>
              <a:ext uri="{FF2B5EF4-FFF2-40B4-BE49-F238E27FC236}">
                <a16:creationId xmlns:a16="http://schemas.microsoft.com/office/drawing/2014/main" id="{201DFAEC-8F75-43C5-A397-A7BACC77D5DF}"/>
              </a:ext>
            </a:extLst>
          </p:cNvPr>
          <p:cNvSpPr txBox="1"/>
          <p:nvPr/>
        </p:nvSpPr>
        <p:spPr>
          <a:xfrm>
            <a:off x="6095999" y="309663"/>
            <a:ext cx="5953759" cy="4947765"/>
          </a:xfrm>
          <a:prstGeom prst="rect">
            <a:avLst/>
          </a:prstGeom>
          <a:solidFill>
            <a:srgbClr val="CDD5E3">
              <a:alpha val="5000"/>
            </a:srgbClr>
          </a:solidFill>
        </p:spPr>
        <p:txBody>
          <a:bodyPr wrap="square" rtlCol="0">
            <a:spAutoFit/>
          </a:bodyPr>
          <a:lstStyle/>
          <a:p>
            <a:pPr marL="285750" indent="-285750" algn="just" rtl="1">
              <a:lnSpc>
                <a:spcPct val="2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پردازنده های عمومی ، همانطور که از نامشان پیداست ، برای کاربردهای مختلف و متنوع طراحی شده‌اند. این پردازنده‌ها انعطاف پذیری بالایی دارند و می‌توانند با نصب و اجرای نرم افزارهای مختلف ، وظایف متفاوتی را انجام دهند. یک دستگاه با پردازنده عمومی می تواند به عنوان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MME</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AMF</a:t>
            </a:r>
            <a:r>
              <a:rPr lang="fa-IR" sz="16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a:t>
            </a:r>
            <a:r>
              <a:rPr lang="en-US" sz="1600" dirty="0">
                <a:solidFill>
                  <a:srgbClr val="042C71"/>
                </a:solidFill>
                <a:latin typeface="Times New Roman" panose="02020603050405020304" pitchFamily="18" charset="0"/>
                <a:cs typeface="Times New Roman" panose="02020603050405020304" pitchFamily="18" charset="0"/>
              </a:rPr>
              <a:t>SGSN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غیره کار کند. تنها با نصب یا ارتقاء نرم افزار ، می‌توان کارکرد آن را تغییر داد. با استفاده از پردازنده های عمومی که در حجم بالا تولید می شوند ، هزینه ها کاهش می یابد. پردازنده </a:t>
            </a:r>
            <a:r>
              <a:rPr lang="fa-IR" sz="1600" dirty="0" err="1">
                <a:solidFill>
                  <a:srgbClr val="042C71"/>
                </a:solidFill>
                <a:latin typeface="Calibri" panose="020F0502020204030204" pitchFamily="34" charset="0"/>
                <a:cs typeface="Calibri" panose="020F0502020204030204" pitchFamily="34" charset="0"/>
              </a:rPr>
              <a:t>هایی</a:t>
            </a:r>
            <a:r>
              <a:rPr lang="fa-IR" sz="1600" dirty="0">
                <a:solidFill>
                  <a:srgbClr val="042C71"/>
                </a:solidFill>
                <a:latin typeface="Calibri" panose="020F0502020204030204" pitchFamily="34" charset="0"/>
                <a:cs typeface="Calibri" panose="020F0502020204030204" pitchFamily="34" charset="0"/>
              </a:rPr>
              <a:t> مانند (</a:t>
            </a:r>
            <a:r>
              <a:rPr lang="fa-IR" sz="1600" dirty="0">
                <a:solidFill>
                  <a:srgbClr val="042C71"/>
                </a:solidFill>
                <a:latin typeface="Times New Roman" panose="02020603050405020304" pitchFamily="18" charset="0"/>
                <a:cs typeface="Times New Roman" panose="02020603050405020304" pitchFamily="18" charset="0"/>
              </a:rPr>
              <a:t>86</a:t>
            </a:r>
            <a:r>
              <a:rPr lang="en-US" sz="1600" dirty="0">
                <a:solidFill>
                  <a:srgbClr val="042C71"/>
                </a:solidFill>
                <a:latin typeface="Times New Roman" panose="02020603050405020304" pitchFamily="18" charset="0"/>
                <a:cs typeface="Times New Roman" panose="02020603050405020304" pitchFamily="18" charset="0"/>
              </a:rPr>
              <a:t> Intel</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x</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ARM</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MIPS</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SPARC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a:t>
            </a:r>
            <a:r>
              <a:rPr lang="en-US" sz="1600" dirty="0">
                <a:solidFill>
                  <a:srgbClr val="042C71"/>
                </a:solidFill>
                <a:latin typeface="Times New Roman" panose="02020603050405020304" pitchFamily="18" charset="0"/>
                <a:cs typeface="Times New Roman" panose="02020603050405020304" pitchFamily="18" charset="0"/>
              </a:rPr>
              <a:t>V-RISC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پردازنده های عمومی هستند که در بازارهای مختلفی استفاده می‌شوند. با توجه به اینکه پردازنده های عمومی در حجم بالا تولید و استفاده می‌شوند ، تحقیقات و توسعه در این حوزه سریع تر صورت می‌گیرد و نوآوری با سرعت بیشتری اتفاق می‌افتد.</a:t>
            </a:r>
          </a:p>
        </p:txBody>
      </p:sp>
      <p:cxnSp>
        <p:nvCxnSpPr>
          <p:cNvPr id="9" name="Straight Connector 8">
            <a:extLst>
              <a:ext uri="{FF2B5EF4-FFF2-40B4-BE49-F238E27FC236}">
                <a16:creationId xmlns:a16="http://schemas.microsoft.com/office/drawing/2014/main" id="{CE42794B-E9C8-4DD6-A590-664AC43BFD78}"/>
              </a:ext>
            </a:extLst>
          </p:cNvPr>
          <p:cNvCxnSpPr>
            <a:cxnSpLocks/>
            <a:stCxn id="11" idx="3"/>
          </p:cNvCxnSpPr>
          <p:nvPr/>
        </p:nvCxnSpPr>
        <p:spPr>
          <a:xfrm>
            <a:off x="1574799" y="5257428"/>
            <a:ext cx="3316364"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A401F2-2AF8-4F66-96EE-BE9BB10A7E91}"/>
              </a:ext>
            </a:extLst>
          </p:cNvPr>
          <p:cNvCxnSpPr>
            <a:cxnSpLocks/>
          </p:cNvCxnSpPr>
          <p:nvPr/>
        </p:nvCxnSpPr>
        <p:spPr>
          <a:xfrm>
            <a:off x="4891163" y="5257428"/>
            <a:ext cx="3" cy="1600572"/>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2D93CCA-0815-4C99-AA84-C6705A2925F0}"/>
              </a:ext>
            </a:extLst>
          </p:cNvPr>
          <p:cNvSpPr/>
          <p:nvPr/>
        </p:nvSpPr>
        <p:spPr>
          <a:xfrm>
            <a:off x="0" y="5088151"/>
            <a:ext cx="1574799" cy="338554"/>
          </a:xfrm>
          <a:prstGeom prst="rect">
            <a:avLst/>
          </a:prstGeom>
          <a:solidFill>
            <a:schemeClr val="bg1"/>
          </a:solid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rgbClr val="042C71"/>
                  </a:solidFill>
                </a:ln>
                <a:solidFill>
                  <a:srgbClr val="CE4912"/>
                </a:solidFill>
                <a:latin typeface="Calibri" panose="020F0502020204030204" pitchFamily="34" charset="0"/>
                <a:cs typeface="Calibri" panose="020F0502020204030204" pitchFamily="34" charset="0"/>
              </a:rPr>
              <a:t>فهرست اختصارات</a:t>
            </a:r>
            <a:endParaRPr lang="en-US" sz="1600" dirty="0">
              <a:ln>
                <a:solidFill>
                  <a:srgbClr val="042C71"/>
                </a:solidFill>
              </a:ln>
              <a:solidFill>
                <a:srgbClr val="CE491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46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974EC5-ABC3-4CD8-85A7-A87AB8E80A63}"/>
              </a:ext>
            </a:extLst>
          </p:cNvPr>
          <p:cNvSpPr txBox="1"/>
          <p:nvPr/>
        </p:nvSpPr>
        <p:spPr>
          <a:xfrm>
            <a:off x="0" y="927912"/>
            <a:ext cx="5953759" cy="464871"/>
          </a:xfrm>
          <a:prstGeom prst="rect">
            <a:avLst/>
          </a:prstGeom>
          <a:solidFill>
            <a:srgbClr val="8195B8">
              <a:alpha val="20000"/>
            </a:srgbClr>
          </a:solidFill>
        </p:spPr>
        <p:txBody>
          <a:bodyPr wrap="square" rtlCol="0">
            <a:spAutoFit/>
          </a:bodyPr>
          <a:lstStyle/>
          <a:p>
            <a:pPr algn="ctr" rtl="1">
              <a:lnSpc>
                <a:spcPct val="150000"/>
              </a:lnSpc>
            </a:pPr>
            <a:r>
              <a:rPr lang="fa-IR" b="1" dirty="0">
                <a:solidFill>
                  <a:srgbClr val="042C71"/>
                </a:solidFill>
                <a:latin typeface="Calibri" panose="020F0502020204030204" pitchFamily="34" charset="0"/>
                <a:cs typeface="Calibri" panose="020F0502020204030204" pitchFamily="34" charset="0"/>
              </a:rPr>
              <a:t>پردازنده خاص ( </a:t>
            </a:r>
            <a:r>
              <a:rPr lang="en-US" b="1" dirty="0">
                <a:solidFill>
                  <a:srgbClr val="042C71"/>
                </a:solidFill>
                <a:latin typeface="Calibri" panose="020F0502020204030204" pitchFamily="34" charset="0"/>
                <a:cs typeface="Calibri" panose="020F0502020204030204" pitchFamily="34" charset="0"/>
              </a:rPr>
              <a:t>SPP _ Specialized Purpose Processor</a:t>
            </a:r>
            <a:r>
              <a:rPr lang="fa-IR" b="1" dirty="0">
                <a:solidFill>
                  <a:srgbClr val="042C71"/>
                </a:solidFill>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7510BA17-FBAD-485E-8D44-746E45FA07C1}"/>
              </a:ext>
            </a:extLst>
          </p:cNvPr>
          <p:cNvSpPr txBox="1"/>
          <p:nvPr/>
        </p:nvSpPr>
        <p:spPr>
          <a:xfrm>
            <a:off x="6096000" y="297775"/>
            <a:ext cx="5953759" cy="5871094"/>
          </a:xfrm>
          <a:prstGeom prst="rect">
            <a:avLst/>
          </a:prstGeom>
          <a:solidFill>
            <a:srgbClr val="CDD5E3">
              <a:alpha val="5000"/>
            </a:srgbClr>
          </a:solidFill>
        </p:spPr>
        <p:txBody>
          <a:bodyPr wrap="square" rtlCol="0">
            <a:spAutoFit/>
          </a:bodyPr>
          <a:lstStyle/>
          <a:p>
            <a:pPr marL="285750" indent="-285750" algn="just" rtl="1">
              <a:lnSpc>
                <a:spcPct val="300000"/>
              </a:lnSpc>
              <a:buClr>
                <a:srgbClr val="042C71"/>
              </a:buClr>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در </a:t>
            </a:r>
            <a:r>
              <a:rPr lang="en-US" sz="1600" dirty="0">
                <a:solidFill>
                  <a:srgbClr val="042C71"/>
                </a:solidFill>
                <a:latin typeface="Times New Roman" panose="02020603050405020304" pitchFamily="18" charset="0"/>
                <a:cs typeface="Times New Roman" panose="02020603050405020304" pitchFamily="18" charset="0"/>
              </a:rPr>
              <a:t>Traditional</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از پردازنده های خاص استفاده می‌شد که برای یک وظیفه یا عملکرد خاص طراحی شده بودند. اگر یک دستگاه به عنوان </a:t>
            </a:r>
            <a:r>
              <a:rPr lang="en-US" sz="1600" dirty="0">
                <a:solidFill>
                  <a:srgbClr val="042C71"/>
                </a:solidFill>
                <a:latin typeface="Times New Roman" panose="02020603050405020304" pitchFamily="18" charset="0"/>
                <a:cs typeface="Times New Roman" panose="02020603050405020304" pitchFamily="18" charset="0"/>
              </a:rPr>
              <a:t>MME</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طراحی شده باشد ، فقط می‌تواند به عنوان</a:t>
            </a:r>
            <a:r>
              <a:rPr lang="en-US" sz="1600" dirty="0">
                <a:solidFill>
                  <a:srgbClr val="042C71"/>
                </a:solidFill>
                <a:latin typeface="Times New Roman" panose="02020603050405020304" pitchFamily="18" charset="0"/>
                <a:cs typeface="Times New Roman" panose="02020603050405020304" pitchFamily="18" charset="0"/>
              </a:rPr>
              <a:t>MME</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عمل کند و نمی‌توان آن را برای کارکردهای دیگر استفاده کرد. این باعث محدودیت در استفاده می‌شود. پردازنده های خاص انعطاف پذیری کمتری دارند و برای تغییر کارکرد آن ها نیاز به تعویض سخت افزار وجود دارد که هزینه بر و زمان بر است. تولید و نگهداری پردازنده های خاص به دلیل محدود بودن کاربردهای آن ها و حجم تولید پایین تر ، هزینه بیشتری دارد.</a:t>
            </a:r>
          </a:p>
        </p:txBody>
      </p:sp>
      <p:cxnSp>
        <p:nvCxnSpPr>
          <p:cNvPr id="5" name="Straight Connector 4">
            <a:extLst>
              <a:ext uri="{FF2B5EF4-FFF2-40B4-BE49-F238E27FC236}">
                <a16:creationId xmlns:a16="http://schemas.microsoft.com/office/drawing/2014/main" id="{D490505A-B897-491D-BED6-A13754DEABE0}"/>
              </a:ext>
            </a:extLst>
          </p:cNvPr>
          <p:cNvCxnSpPr>
            <a:cxnSpLocks/>
          </p:cNvCxnSpPr>
          <p:nvPr/>
        </p:nvCxnSpPr>
        <p:spPr>
          <a:xfrm>
            <a:off x="0" y="309663"/>
            <a:ext cx="12192000"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382F9B-9055-438A-8BEF-46B9A27AF4FC}"/>
              </a:ext>
            </a:extLst>
          </p:cNvPr>
          <p:cNvSpPr txBox="1"/>
          <p:nvPr/>
        </p:nvSpPr>
        <p:spPr>
          <a:xfrm>
            <a:off x="0" y="309663"/>
            <a:ext cx="5953760" cy="461665"/>
          </a:xfrm>
          <a:prstGeom prst="rect">
            <a:avLst/>
          </a:prstGeom>
          <a:solidFill>
            <a:srgbClr val="042C71"/>
          </a:solidFill>
        </p:spPr>
        <p:txBody>
          <a:bodyPr wrap="square">
            <a:spAutoFit/>
          </a:bodyPr>
          <a:lstStyle/>
          <a:p>
            <a:pPr algn="ctr" rtl="1"/>
            <a:r>
              <a:rPr lang="en-US" sz="2400" dirty="0">
                <a:solidFill>
                  <a:schemeClr val="bg1"/>
                </a:solidFill>
                <a:cs typeface="B Titr" panose="00000700000000000000" pitchFamily="2" charset="-78"/>
              </a:rPr>
              <a:t>Big Picture : The Open RAN</a:t>
            </a:r>
          </a:p>
        </p:txBody>
      </p:sp>
    </p:spTree>
    <p:extLst>
      <p:ext uri="{BB962C8B-B14F-4D97-AF65-F5344CB8AC3E}">
        <p14:creationId xmlns:p14="http://schemas.microsoft.com/office/powerpoint/2010/main" val="74636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FBDCF-E8B6-48C9-AD4C-F92A4F294B0F}"/>
              </a:ext>
            </a:extLst>
          </p:cNvPr>
          <p:cNvSpPr txBox="1"/>
          <p:nvPr/>
        </p:nvSpPr>
        <p:spPr>
          <a:xfrm>
            <a:off x="4775200" y="0"/>
            <a:ext cx="370840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چرا </a:t>
            </a:r>
            <a:r>
              <a:rPr lang="en-US" sz="2400" dirty="0">
                <a:solidFill>
                  <a:schemeClr val="bg1"/>
                </a:solidFill>
                <a:cs typeface="B Titr" panose="00000700000000000000" pitchFamily="2" charset="-78"/>
              </a:rPr>
              <a:t> Open RAN</a:t>
            </a:r>
          </a:p>
        </p:txBody>
      </p:sp>
      <p:sp>
        <p:nvSpPr>
          <p:cNvPr id="3" name="TextBox 2">
            <a:extLst>
              <a:ext uri="{FF2B5EF4-FFF2-40B4-BE49-F238E27FC236}">
                <a16:creationId xmlns:a16="http://schemas.microsoft.com/office/drawing/2014/main" id="{CBD172B2-B653-42A5-9B46-3051D26F43F9}"/>
              </a:ext>
            </a:extLst>
          </p:cNvPr>
          <p:cNvSpPr txBox="1"/>
          <p:nvPr/>
        </p:nvSpPr>
        <p:spPr>
          <a:xfrm>
            <a:off x="5527040" y="16573"/>
            <a:ext cx="568960" cy="461665"/>
          </a:xfrm>
          <a:prstGeom prst="rect">
            <a:avLst/>
          </a:prstGeom>
          <a:noFill/>
        </p:spPr>
        <p:txBody>
          <a:bodyPr wrap="square" rtlCol="0">
            <a:spAutoFit/>
          </a:bodyPr>
          <a:lstStyle/>
          <a:p>
            <a:r>
              <a:rPr lang="fa-IR" sz="2400" dirty="0">
                <a:solidFill>
                  <a:schemeClr val="bg1"/>
                </a:solidFill>
                <a:cs typeface="B Titr" panose="00000700000000000000" pitchFamily="2" charset="-78"/>
              </a:rPr>
              <a:t>؟</a:t>
            </a:r>
            <a:endParaRPr lang="en-US" sz="2400" dirty="0">
              <a:solidFill>
                <a:schemeClr val="bg1"/>
              </a:solidFill>
              <a:cs typeface="B Titr" panose="00000700000000000000" pitchFamily="2" charset="-78"/>
            </a:endParaRPr>
          </a:p>
        </p:txBody>
      </p:sp>
      <p:sp>
        <p:nvSpPr>
          <p:cNvPr id="4" name="TextBox 3">
            <a:extLst>
              <a:ext uri="{FF2B5EF4-FFF2-40B4-BE49-F238E27FC236}">
                <a16:creationId xmlns:a16="http://schemas.microsoft.com/office/drawing/2014/main" id="{BF00E674-E3AC-4B98-AF13-79D0B3FB8321}"/>
              </a:ext>
            </a:extLst>
          </p:cNvPr>
          <p:cNvSpPr txBox="1"/>
          <p:nvPr/>
        </p:nvSpPr>
        <p:spPr>
          <a:xfrm>
            <a:off x="0" y="461665"/>
            <a:ext cx="8483600" cy="1295868"/>
          </a:xfrm>
          <a:prstGeom prst="rect">
            <a:avLst/>
          </a:prstGeom>
          <a:solidFill>
            <a:srgbClr val="042C71">
              <a:alpha val="20000"/>
            </a:srgbClr>
          </a:solidFill>
        </p:spPr>
        <p:txBody>
          <a:bodyPr wrap="square" rtlCol="0">
            <a:spAutoFit/>
          </a:bodyPr>
          <a:lstStyle/>
          <a:p>
            <a:pPr algn="ctr" rtl="1">
              <a:lnSpc>
                <a:spcPct val="150000"/>
              </a:lnSpc>
            </a:pPr>
            <a:r>
              <a:rPr lang="fa-IR" b="1" dirty="0">
                <a:solidFill>
                  <a:schemeClr val="bg1"/>
                </a:solidFill>
                <a:latin typeface="Calibri" panose="020F0502020204030204" pitchFamily="34" charset="0"/>
                <a:cs typeface="Calibri" panose="020F0502020204030204" pitchFamily="34" charset="0"/>
              </a:rPr>
              <a:t>در شبکه های دسترسی رادیویی سنتی اپراتورهای شبکه با چندین چالش مواجه هستند. </a:t>
            </a:r>
            <a:r>
              <a:rPr lang="en-US" sz="1600" dirty="0">
                <a:solidFill>
                  <a:schemeClr val="bg1"/>
                </a:solidFill>
                <a:latin typeface="Times New Roman" panose="02020603050405020304" pitchFamily="18" charset="0"/>
                <a:cs typeface="Times New Roman" panose="02020603050405020304" pitchFamily="18" charset="0"/>
              </a:rPr>
              <a:t>Vendor lock-in</a:t>
            </a:r>
            <a:r>
              <a:rPr lang="fa-IR" b="1" dirty="0">
                <a:solidFill>
                  <a:schemeClr val="bg1"/>
                </a:solidFill>
                <a:latin typeface="Calibri" panose="020F0502020204030204" pitchFamily="34" charset="0"/>
                <a:cs typeface="Calibri" panose="020F0502020204030204" pitchFamily="34" charset="0"/>
              </a:rPr>
              <a:t> یکی از این چالش هاست. وقتی شما یک واحد </a:t>
            </a:r>
            <a:r>
              <a:rPr lang="en-US" sz="1600" dirty="0">
                <a:solidFill>
                  <a:schemeClr val="bg1"/>
                </a:solidFill>
                <a:latin typeface="Times New Roman" panose="02020603050405020304" pitchFamily="18" charset="0"/>
                <a:cs typeface="Times New Roman" panose="02020603050405020304" pitchFamily="18" charset="0"/>
              </a:rPr>
              <a:t>baseband</a:t>
            </a:r>
            <a:r>
              <a:rPr lang="en-US" b="1" dirty="0">
                <a:solidFill>
                  <a:schemeClr val="bg1"/>
                </a:solidFill>
                <a:latin typeface="Calibri" panose="020F0502020204030204" pitchFamily="34" charset="0"/>
                <a:cs typeface="Calibri" panose="020F0502020204030204" pitchFamily="34" charset="0"/>
              </a:rPr>
              <a:t> </a:t>
            </a:r>
            <a:r>
              <a:rPr lang="fa-IR" b="1" dirty="0">
                <a:solidFill>
                  <a:schemeClr val="bg1"/>
                </a:solidFill>
                <a:latin typeface="Calibri" panose="020F0502020204030204" pitchFamily="34" charset="0"/>
                <a:cs typeface="Calibri" panose="020F0502020204030204" pitchFamily="34" charset="0"/>
              </a:rPr>
              <a:t> از یک فروشنده مثل اریکسون خریداری می‌کنید ، به اجبار بقیه تجهیزات مرتبط یعنی </a:t>
            </a:r>
            <a:r>
              <a:rPr lang="en-US" sz="1600" dirty="0">
                <a:solidFill>
                  <a:schemeClr val="bg1"/>
                </a:solidFill>
                <a:latin typeface="Times New Roman" panose="02020603050405020304" pitchFamily="18" charset="0"/>
                <a:cs typeface="Times New Roman" panose="02020603050405020304" pitchFamily="18" charset="0"/>
              </a:rPr>
              <a:t>RRU</a:t>
            </a:r>
            <a:r>
              <a:rPr lang="en-US" b="1" dirty="0">
                <a:solidFill>
                  <a:schemeClr val="bg1"/>
                </a:solidFill>
                <a:latin typeface="Calibri" panose="020F0502020204030204" pitchFamily="34" charset="0"/>
                <a:cs typeface="Calibri" panose="020F0502020204030204" pitchFamily="34" charset="0"/>
              </a:rPr>
              <a:t> </a:t>
            </a:r>
            <a:r>
              <a:rPr lang="fa-IR" b="1" dirty="0">
                <a:solidFill>
                  <a:schemeClr val="bg1"/>
                </a:solidFill>
                <a:latin typeface="Calibri" panose="020F0502020204030204" pitchFamily="34" charset="0"/>
                <a:cs typeface="Calibri" panose="020F0502020204030204" pitchFamily="34" charset="0"/>
              </a:rPr>
              <a:t> و </a:t>
            </a:r>
            <a:r>
              <a:rPr lang="en-US" sz="1600" dirty="0">
                <a:solidFill>
                  <a:schemeClr val="bg1"/>
                </a:solidFill>
                <a:latin typeface="Times New Roman" panose="02020603050405020304" pitchFamily="18" charset="0"/>
                <a:cs typeface="Times New Roman" panose="02020603050405020304" pitchFamily="18" charset="0"/>
              </a:rPr>
              <a:t>OSS</a:t>
            </a:r>
            <a:r>
              <a:rPr lang="fa-IR" b="1" dirty="0">
                <a:solidFill>
                  <a:schemeClr val="bg1"/>
                </a:solidFill>
                <a:latin typeface="Calibri" panose="020F0502020204030204" pitchFamily="34" charset="0"/>
                <a:cs typeface="Calibri" panose="020F0502020204030204" pitchFamily="34" charset="0"/>
              </a:rPr>
              <a:t> هم باید از همان فروشنده تهیه شود.</a:t>
            </a:r>
          </a:p>
        </p:txBody>
      </p:sp>
      <p:sp>
        <p:nvSpPr>
          <p:cNvPr id="5" name="TextBox 4">
            <a:extLst>
              <a:ext uri="{FF2B5EF4-FFF2-40B4-BE49-F238E27FC236}">
                <a16:creationId xmlns:a16="http://schemas.microsoft.com/office/drawing/2014/main" id="{4E56AC6B-346C-464B-80A9-E2EBC93DC463}"/>
              </a:ext>
            </a:extLst>
          </p:cNvPr>
          <p:cNvSpPr txBox="1"/>
          <p:nvPr/>
        </p:nvSpPr>
        <p:spPr>
          <a:xfrm>
            <a:off x="863600" y="2309160"/>
            <a:ext cx="11328400" cy="4301434"/>
          </a:xfrm>
          <a:prstGeom prst="rect">
            <a:avLst/>
          </a:prstGeom>
          <a:solidFill>
            <a:srgbClr val="042C71">
              <a:alpha val="5000"/>
            </a:srgbClr>
          </a:solidFill>
        </p:spPr>
        <p:txBody>
          <a:bodyPr wrap="square" rtlCol="0">
            <a:spAutoFit/>
          </a:bodyPr>
          <a:lstStyle/>
          <a:p>
            <a:pPr algn="just" rtl="1">
              <a:lnSpc>
                <a:spcPct val="250000"/>
              </a:lnSpc>
              <a:buClr>
                <a:srgbClr val="042C71"/>
              </a:buClr>
            </a:pPr>
            <a:r>
              <a:rPr lang="fa-IR" sz="1600" dirty="0">
                <a:solidFill>
                  <a:srgbClr val="042C71"/>
                </a:solidFill>
                <a:latin typeface="Calibri" panose="020F0502020204030204" pitchFamily="34" charset="0"/>
                <a:cs typeface="Calibri" panose="020F0502020204030204" pitchFamily="34" charset="0"/>
              </a:rPr>
              <a:t>اگر شما یک</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اریکسون (مدل هایی مانند ،۶۶۳۰ ،۶۶۵۱ ، ۶۶۴۸) داشته باشید ، باید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های اریکسون (مانند ،۴۴۱۰ ،۴۴۲۰ ،۲۲۰۳ ،۴۴۰۲ ۴۴۱۵) و </a:t>
            </a:r>
            <a:r>
              <a:rPr lang="en-US" sz="1600" dirty="0">
                <a:solidFill>
                  <a:srgbClr val="042C71"/>
                </a:solidFill>
                <a:latin typeface="Times New Roman" panose="02020603050405020304" pitchFamily="18" charset="0"/>
                <a:cs typeface="Times New Roman" panose="02020603050405020304" pitchFamily="18" charset="0"/>
              </a:rPr>
              <a:t>OSS</a:t>
            </a:r>
            <a:r>
              <a:rPr lang="fa-IR" sz="1600" dirty="0">
                <a:solidFill>
                  <a:srgbClr val="042C71"/>
                </a:solidFill>
                <a:latin typeface="Calibri" panose="020F0502020204030204" pitchFamily="34" charset="0"/>
                <a:cs typeface="Calibri" panose="020F0502020204030204" pitchFamily="34" charset="0"/>
              </a:rPr>
              <a:t> از اریکسون را هم تهیه کنید. امکان ترکیب تجهیزات از فروشندگان مختلف مثلا </a:t>
            </a:r>
            <a:r>
              <a:rPr lang="en-US" sz="1600" dirty="0">
                <a:solidFill>
                  <a:srgbClr val="042C71"/>
                </a:solidFill>
                <a:latin typeface="Calibri" panose="020F0502020204030204" pitchFamily="34" charset="0"/>
                <a:cs typeface="Calibri" panose="020F0502020204030204" pitchFamily="34" charset="0"/>
              </a:rPr>
              <a:t>BBU</a:t>
            </a:r>
            <a:r>
              <a:rPr lang="fa-IR" sz="1600" dirty="0">
                <a:solidFill>
                  <a:srgbClr val="042C71"/>
                </a:solidFill>
                <a:latin typeface="Calibri" panose="020F0502020204030204" pitchFamily="34" charset="0"/>
                <a:cs typeface="Calibri" panose="020F0502020204030204" pitchFamily="34" charset="0"/>
              </a:rPr>
              <a:t> از نوکیا ، </a:t>
            </a:r>
            <a:r>
              <a:rPr lang="en-US" sz="1600" dirty="0">
                <a:solidFill>
                  <a:srgbClr val="042C71"/>
                </a:solidFill>
                <a:latin typeface="Calibri" panose="020F0502020204030204" pitchFamily="34" charset="0"/>
                <a:cs typeface="Calibri" panose="020F0502020204030204" pitchFamily="34" charset="0"/>
              </a:rPr>
              <a:t>RRU</a:t>
            </a:r>
            <a:r>
              <a:rPr lang="fa-IR" sz="1600" dirty="0">
                <a:solidFill>
                  <a:srgbClr val="042C71"/>
                </a:solidFill>
                <a:latin typeface="Calibri" panose="020F0502020204030204" pitchFamily="34" charset="0"/>
                <a:cs typeface="Calibri" panose="020F0502020204030204" pitchFamily="34" charset="0"/>
              </a:rPr>
              <a:t> از اریکسون ، </a:t>
            </a:r>
            <a:r>
              <a:rPr lang="en-US" sz="1600" dirty="0">
                <a:solidFill>
                  <a:srgbClr val="042C71"/>
                </a:solidFill>
                <a:latin typeface="Calibri" panose="020F0502020204030204" pitchFamily="34" charset="0"/>
                <a:cs typeface="Calibri" panose="020F0502020204030204" pitchFamily="34" charset="0"/>
              </a:rPr>
              <a:t>OSS</a:t>
            </a:r>
            <a:r>
              <a:rPr lang="fa-IR" sz="1600" dirty="0">
                <a:solidFill>
                  <a:srgbClr val="042C71"/>
                </a:solidFill>
                <a:latin typeface="Calibri" panose="020F0502020204030204" pitchFamily="34" charset="0"/>
                <a:cs typeface="Calibri" panose="020F0502020204030204" pitchFamily="34" charset="0"/>
              </a:rPr>
              <a:t> از هوآوی وجود ندارد زیرا رابط ها اختصاصی و بسته هستند. چالش بعدی مربوط به هزینه های سرمایه ایست. بیشتر هزینه های سرمایه ای (</a:t>
            </a:r>
            <a:r>
              <a:rPr lang="en-US" sz="1600" dirty="0" err="1">
                <a:solidFill>
                  <a:srgbClr val="042C71"/>
                </a:solidFill>
                <a:latin typeface="Times New Roman" panose="02020603050405020304" pitchFamily="18" charset="0"/>
                <a:cs typeface="Times New Roman" panose="02020603050405020304" pitchFamily="18" charset="0"/>
              </a:rPr>
              <a:t>CapEx</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برای ساخت یک شبکه بی سیم مربوط به بخش</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است و حدود</a:t>
            </a:r>
          </a:p>
          <a:p>
            <a:pPr algn="just" rtl="1">
              <a:lnSpc>
                <a:spcPct val="250000"/>
              </a:lnSpc>
              <a:buClr>
                <a:srgbClr val="042C71"/>
              </a:buClr>
            </a:pPr>
            <a:r>
              <a:rPr lang="fa-IR" sz="1600" dirty="0">
                <a:solidFill>
                  <a:srgbClr val="042C71"/>
                </a:solidFill>
                <a:latin typeface="Calibri" panose="020F0502020204030204" pitchFamily="34" charset="0"/>
                <a:cs typeface="Calibri" panose="020F0502020204030204" pitchFamily="34" charset="0"/>
              </a:rPr>
              <a:t>80 – 60 درصد از کل هزینه شبکه را شامل می‌شود. این هزینه بالا به دلیل نیاز به خرید یک مجموعه کامل تجهیزات از یک فروشنده است ، بدون اینکه بتوان از گزینه های مقرون به صرفه تر از فروشندگان مختلف استفاده کرد. چالش دیگر کارایی عملیاتی پایین می باشد. وقتی رابط های نرم افزاری اختصاصی و به سخت افزار خاصی وابسته هستند ، هرگونه به روزرسانی نرم افزاری به سخت افزار همان فروشنده وابسته خواهد بود. اگر اپراتور بخواهد فروشنده را تغییر دهد ، باید تمام تجهیزات را عوض کند که این امر باعث می شود امکان تغییر تنها یک جزء از اجزای</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قدیمی وجود نداشته باشد.</a:t>
            </a:r>
          </a:p>
        </p:txBody>
      </p:sp>
      <p:sp>
        <p:nvSpPr>
          <p:cNvPr id="6" name="TextBox 5">
            <a:extLst>
              <a:ext uri="{FF2B5EF4-FFF2-40B4-BE49-F238E27FC236}">
                <a16:creationId xmlns:a16="http://schemas.microsoft.com/office/drawing/2014/main" id="{0D2CF019-0180-4962-900B-7F78C45014EB}"/>
              </a:ext>
            </a:extLst>
          </p:cNvPr>
          <p:cNvSpPr txBox="1"/>
          <p:nvPr/>
        </p:nvSpPr>
        <p:spPr>
          <a:xfrm>
            <a:off x="863600" y="1864069"/>
            <a:ext cx="370840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مثال</a:t>
            </a:r>
            <a:endParaRPr lang="en-US" sz="2400" dirty="0">
              <a:solidFill>
                <a:schemeClr val="bg1"/>
              </a:solidFill>
              <a:cs typeface="B Titr" panose="00000700000000000000" pitchFamily="2" charset="-78"/>
            </a:endParaRPr>
          </a:p>
        </p:txBody>
      </p:sp>
    </p:spTree>
    <p:extLst>
      <p:ext uri="{BB962C8B-B14F-4D97-AF65-F5344CB8AC3E}">
        <p14:creationId xmlns:p14="http://schemas.microsoft.com/office/powerpoint/2010/main" val="99690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7B8E05-3F6B-483E-9A8A-482554845F7B}"/>
              </a:ext>
            </a:extLst>
          </p:cNvPr>
          <p:cNvSpPr/>
          <p:nvPr/>
        </p:nvSpPr>
        <p:spPr>
          <a:xfrm>
            <a:off x="497840" y="4744720"/>
            <a:ext cx="7498080" cy="1529841"/>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8FBC2-A6BC-45EA-907D-DA34E2B1CADF}"/>
              </a:ext>
            </a:extLst>
          </p:cNvPr>
          <p:cNvSpPr/>
          <p:nvPr/>
        </p:nvSpPr>
        <p:spPr>
          <a:xfrm>
            <a:off x="497840" y="2885441"/>
            <a:ext cx="7498080" cy="1160510"/>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103C50-EABA-471E-9B8B-8358EF98D118}"/>
              </a:ext>
            </a:extLst>
          </p:cNvPr>
          <p:cNvSpPr/>
          <p:nvPr/>
        </p:nvSpPr>
        <p:spPr>
          <a:xfrm>
            <a:off x="497840" y="1219200"/>
            <a:ext cx="7498080" cy="792781"/>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465C39-904F-41D1-8430-CB3E9B3EEBEE}"/>
              </a:ext>
            </a:extLst>
          </p:cNvPr>
          <p:cNvSpPr txBox="1"/>
          <p:nvPr/>
        </p:nvSpPr>
        <p:spPr>
          <a:xfrm>
            <a:off x="8483600" y="304800"/>
            <a:ext cx="370840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مزایای </a:t>
            </a:r>
            <a:r>
              <a:rPr lang="en-US" sz="2400" dirty="0">
                <a:solidFill>
                  <a:schemeClr val="bg1"/>
                </a:solidFill>
                <a:cs typeface="B Titr" panose="00000700000000000000" pitchFamily="2" charset="-78"/>
              </a:rPr>
              <a:t> Open RAN</a:t>
            </a:r>
          </a:p>
        </p:txBody>
      </p:sp>
      <p:sp>
        <p:nvSpPr>
          <p:cNvPr id="3" name="TextBox 2">
            <a:extLst>
              <a:ext uri="{FF2B5EF4-FFF2-40B4-BE49-F238E27FC236}">
                <a16:creationId xmlns:a16="http://schemas.microsoft.com/office/drawing/2014/main" id="{410330D4-C266-4F61-B613-66BCDB23FB65}"/>
              </a:ext>
            </a:extLst>
          </p:cNvPr>
          <p:cNvSpPr txBox="1"/>
          <p:nvPr/>
        </p:nvSpPr>
        <p:spPr>
          <a:xfrm>
            <a:off x="8483600" y="1219200"/>
            <a:ext cx="3708400" cy="369332"/>
          </a:xfrm>
          <a:prstGeom prst="rect">
            <a:avLst/>
          </a:prstGeom>
          <a:solidFill>
            <a:srgbClr val="F8D605">
              <a:alpha val="30000"/>
            </a:srgbClr>
          </a:solidFill>
        </p:spPr>
        <p:txBody>
          <a:bodyPr wrap="square">
            <a:spAutoFit/>
          </a:bodyPr>
          <a:lstStyle/>
          <a:p>
            <a:pPr marL="285750" indent="-285750" algn="ctr" rtl="1">
              <a:buFont typeface="Arial" panose="020B0604020202020204" pitchFamily="34" charset="0"/>
              <a:buChar char="•"/>
            </a:pPr>
            <a:r>
              <a:rPr lang="fa-IR" b="1" dirty="0">
                <a:solidFill>
                  <a:srgbClr val="042C71"/>
                </a:solidFill>
                <a:latin typeface="Calibri" panose="020F0502020204030204" pitchFamily="34" charset="0"/>
                <a:cs typeface="Calibri" panose="020F0502020204030204" pitchFamily="34" charset="0"/>
              </a:rPr>
              <a:t>هوشمندی و مجازی سازی</a:t>
            </a:r>
            <a:endParaRPr lang="en-US" b="1" dirty="0">
              <a:solidFill>
                <a:srgbClr val="042C7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6F5446A-306B-408B-909E-F809FE5863BC}"/>
              </a:ext>
            </a:extLst>
          </p:cNvPr>
          <p:cNvSpPr txBox="1"/>
          <p:nvPr/>
        </p:nvSpPr>
        <p:spPr>
          <a:xfrm>
            <a:off x="497840" y="1219200"/>
            <a:ext cx="7498080" cy="792781"/>
          </a:xfrm>
          <a:prstGeom prst="rect">
            <a:avLst/>
          </a:prstGeom>
          <a:solidFill>
            <a:schemeClr val="bg1">
              <a:alpha val="50000"/>
            </a:schemeClr>
          </a:solidFill>
          <a:ln>
            <a:solidFill>
              <a:srgbClr val="F8D605"/>
            </a:solidFill>
          </a:ln>
        </p:spPr>
        <p:txBody>
          <a:bodyPr wrap="square">
            <a:spAutoFit/>
          </a:bodyPr>
          <a:lstStyle/>
          <a:p>
            <a:pPr algn="just" rtl="1">
              <a:lnSpc>
                <a:spcPct val="150000"/>
              </a:lnSpc>
              <a:buClr>
                <a:srgbClr val="042C71"/>
              </a:buClr>
            </a:pPr>
            <a:r>
              <a:rPr lang="fa-IR" sz="1600" dirty="0">
                <a:solidFill>
                  <a:srgbClr val="042C71"/>
                </a:solidFill>
                <a:latin typeface="Calibri" panose="020F0502020204030204" pitchFamily="34" charset="0"/>
                <a:cs typeface="Calibri" panose="020F0502020204030204" pitchFamily="34" charset="0"/>
              </a:rPr>
              <a:t>به این معنا که می توان نرم افزارهای مختلف را روی سخت افزارهای استاندارد اجرا کرد. این امر به اپراتورها اجازه می دهد تا از تجهیزات متنوعی از فروشندگان مختلف استفاده کنند.</a:t>
            </a:r>
            <a:endParaRPr lang="en-US" sz="1600" dirty="0">
              <a:solidFill>
                <a:srgbClr val="042C7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F116E53-BCBD-41DA-A604-5266566A90E4}"/>
              </a:ext>
            </a:extLst>
          </p:cNvPr>
          <p:cNvSpPr txBox="1"/>
          <p:nvPr/>
        </p:nvSpPr>
        <p:spPr>
          <a:xfrm>
            <a:off x="8483600" y="2885440"/>
            <a:ext cx="3708400" cy="369332"/>
          </a:xfrm>
          <a:prstGeom prst="rect">
            <a:avLst/>
          </a:prstGeom>
          <a:solidFill>
            <a:srgbClr val="F8D605">
              <a:alpha val="30000"/>
            </a:srgbClr>
          </a:solidFill>
        </p:spPr>
        <p:txBody>
          <a:bodyPr wrap="square">
            <a:spAutoFit/>
          </a:bodyPr>
          <a:lstStyle/>
          <a:p>
            <a:pPr marL="285750" indent="-285750" algn="ctr" rtl="1">
              <a:buFont typeface="Arial" panose="020B0604020202020204" pitchFamily="34" charset="0"/>
              <a:buChar char="•"/>
            </a:pPr>
            <a:r>
              <a:rPr lang="fa-IR" b="1" dirty="0">
                <a:solidFill>
                  <a:srgbClr val="042C71"/>
                </a:solidFill>
                <a:latin typeface="Calibri" panose="020F0502020204030204" pitchFamily="34" charset="0"/>
                <a:cs typeface="Calibri" panose="020F0502020204030204" pitchFamily="34" charset="0"/>
              </a:rPr>
              <a:t>قابلیت همکاری</a:t>
            </a:r>
            <a:endParaRPr lang="en-US" b="1" dirty="0">
              <a:solidFill>
                <a:srgbClr val="042C7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1B3D329-6E61-43E2-B447-DBDED6154A61}"/>
              </a:ext>
            </a:extLst>
          </p:cNvPr>
          <p:cNvSpPr txBox="1"/>
          <p:nvPr/>
        </p:nvSpPr>
        <p:spPr>
          <a:xfrm>
            <a:off x="497840" y="2885440"/>
            <a:ext cx="7498080" cy="1160511"/>
          </a:xfrm>
          <a:prstGeom prst="rect">
            <a:avLst/>
          </a:prstGeom>
          <a:solidFill>
            <a:schemeClr val="bg1">
              <a:alpha val="50000"/>
            </a:schemeClr>
          </a:solidFill>
          <a:ln>
            <a:solidFill>
              <a:srgbClr val="F8D605"/>
            </a:solidFill>
          </a:ln>
        </p:spPr>
        <p:txBody>
          <a:bodyPr wrap="square">
            <a:spAutoFit/>
          </a:bodyPr>
          <a:lstStyle/>
          <a:p>
            <a:pPr algn="just" rtl="1">
              <a:lnSpc>
                <a:spcPct val="150000"/>
              </a:lnSpc>
              <a:buClr>
                <a:srgbClr val="042C71"/>
              </a:buClr>
            </a:pPr>
            <a:r>
              <a:rPr lang="fa-IR" sz="1600" dirty="0">
                <a:solidFill>
                  <a:srgbClr val="042C71"/>
                </a:solidFill>
                <a:latin typeface="Calibri" panose="020F0502020204030204" pitchFamily="34" charset="0"/>
                <a:cs typeface="Calibri" panose="020F0502020204030204" pitchFamily="34" charset="0"/>
              </a:rPr>
              <a:t>یکی از اصول کلیدی</a:t>
            </a:r>
            <a:r>
              <a:rPr lang="en-US" sz="1600" dirty="0">
                <a:solidFill>
                  <a:srgbClr val="042C71"/>
                </a:solidFill>
                <a:latin typeface="Times New Roman" panose="02020603050405020304" pitchFamily="18" charset="0"/>
                <a:cs typeface="Times New Roman" panose="02020603050405020304" pitchFamily="18" charset="0"/>
              </a:rPr>
              <a:t>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این است که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OSS</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باید با رابط های باز به هم متصل شوند. این قابلیت همکاری بین تجهیزات از فروشندگان مختلف را امکان پذیر می سازد و باعث انعطاف پذیری بیشتر در انتخاب تجهیزات می شود.</a:t>
            </a:r>
            <a:endParaRPr lang="en-US" sz="1600" dirty="0">
              <a:solidFill>
                <a:srgbClr val="042C7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C76E529-09B5-4569-BB64-7D07AB7E84B8}"/>
              </a:ext>
            </a:extLst>
          </p:cNvPr>
          <p:cNvSpPr txBox="1"/>
          <p:nvPr/>
        </p:nvSpPr>
        <p:spPr>
          <a:xfrm>
            <a:off x="8483600" y="4744720"/>
            <a:ext cx="3708400" cy="369332"/>
          </a:xfrm>
          <a:prstGeom prst="rect">
            <a:avLst/>
          </a:prstGeom>
          <a:solidFill>
            <a:srgbClr val="F8D605">
              <a:alpha val="30000"/>
            </a:srgbClr>
          </a:solidFill>
        </p:spPr>
        <p:txBody>
          <a:bodyPr wrap="square">
            <a:spAutoFit/>
          </a:bodyPr>
          <a:lstStyle/>
          <a:p>
            <a:pPr marL="285750" indent="-285750" algn="ctr" rtl="1">
              <a:buFont typeface="Arial" panose="020B0604020202020204" pitchFamily="34" charset="0"/>
              <a:buChar char="•"/>
            </a:pPr>
            <a:r>
              <a:rPr lang="fa-IR" b="1" dirty="0">
                <a:solidFill>
                  <a:srgbClr val="042C71"/>
                </a:solidFill>
                <a:latin typeface="Calibri" panose="020F0502020204030204" pitchFamily="34" charset="0"/>
                <a:cs typeface="Calibri" panose="020F0502020204030204" pitchFamily="34" charset="0"/>
              </a:rPr>
              <a:t>کاهش هزینه ها</a:t>
            </a:r>
            <a:endParaRPr lang="en-US" b="1" dirty="0">
              <a:solidFill>
                <a:srgbClr val="042C7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BD6EE22-DD6E-45F6-9FC3-A785EAAF245E}"/>
              </a:ext>
            </a:extLst>
          </p:cNvPr>
          <p:cNvSpPr txBox="1"/>
          <p:nvPr/>
        </p:nvSpPr>
        <p:spPr>
          <a:xfrm>
            <a:off x="497840" y="4744720"/>
            <a:ext cx="7498080" cy="1529842"/>
          </a:xfrm>
          <a:prstGeom prst="rect">
            <a:avLst/>
          </a:prstGeom>
          <a:solidFill>
            <a:schemeClr val="bg1">
              <a:alpha val="50000"/>
            </a:schemeClr>
          </a:solidFill>
          <a:ln>
            <a:solidFill>
              <a:srgbClr val="F8D605"/>
            </a:solidFill>
          </a:ln>
        </p:spPr>
        <p:txBody>
          <a:bodyPr wrap="square">
            <a:spAutoFit/>
          </a:bodyPr>
          <a:lstStyle/>
          <a:p>
            <a:pPr algn="just" rtl="1">
              <a:lnSpc>
                <a:spcPct val="150000"/>
              </a:lnSpc>
              <a:buClr>
                <a:srgbClr val="042C71"/>
              </a:buClr>
            </a:pPr>
            <a:r>
              <a:rPr lang="fa-IR" sz="1600" dirty="0">
                <a:solidFill>
                  <a:srgbClr val="042C71"/>
                </a:solidFill>
                <a:latin typeface="Calibri" panose="020F0502020204030204" pitchFamily="34" charset="0"/>
                <a:cs typeface="Calibri" panose="020F0502020204030204" pitchFamily="34" charset="0"/>
              </a:rPr>
              <a:t>با استفاده از </a:t>
            </a:r>
            <a:r>
              <a:rPr lang="en-US" sz="1600" dirty="0">
                <a:solidFill>
                  <a:srgbClr val="042C71"/>
                </a:solidFill>
                <a:latin typeface="Times New Roman" panose="02020603050405020304" pitchFamily="18" charset="0"/>
                <a:cs typeface="Times New Roman" panose="02020603050405020304" pitchFamily="18" charset="0"/>
              </a:rPr>
              <a:t>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 </a:t>
            </a:r>
            <a:r>
              <a:rPr lang="fa-IR" sz="16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اپراتورها می توانند هزینه های</a:t>
            </a:r>
            <a:r>
              <a:rPr lang="en-US" sz="1600" dirty="0" err="1">
                <a:solidFill>
                  <a:srgbClr val="042C71"/>
                </a:solidFill>
                <a:latin typeface="Times New Roman" panose="02020603050405020304" pitchFamily="18" charset="0"/>
                <a:cs typeface="Times New Roman" panose="02020603050405020304" pitchFamily="18" charset="0"/>
              </a:rPr>
              <a:t>CapEx</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err="1">
                <a:solidFill>
                  <a:srgbClr val="042C71"/>
                </a:solidFill>
                <a:latin typeface="Times New Roman" panose="02020603050405020304" pitchFamily="18" charset="0"/>
                <a:cs typeface="Times New Roman" panose="02020603050405020304" pitchFamily="18" charset="0"/>
              </a:rPr>
              <a:t>OpEx</a:t>
            </a:r>
            <a:r>
              <a:rPr lang="fa-IR" sz="1600" dirty="0">
                <a:solidFill>
                  <a:srgbClr val="042C71"/>
                </a:solidFill>
                <a:latin typeface="Calibri" panose="020F0502020204030204" pitchFamily="34" charset="0"/>
                <a:cs typeface="Calibri" panose="020F0502020204030204" pitchFamily="34" charset="0"/>
              </a:rPr>
              <a:t> خود را کاهش دهند. از آنجا که امکان استفاده از تجهیزات مختلف از فروشندگان متعدد وجود دارد ، اپراتورها می توانند گزینه های مقرون به صرفه تری را انتخاب کنند. همچنین ، نیاز به تعویض کامل تجهیزات در صورت تغییر فروشنده از بین می رود ، که این امر به کاهش هزینه ها و افزایش کارایی کمک می کند.</a:t>
            </a:r>
            <a:endParaRPr lang="en-US" sz="1600" dirty="0">
              <a:solidFill>
                <a:srgbClr val="042C71"/>
              </a:solidFill>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6033ADA8-C7C0-4D7D-A068-7CD8639E5BA6}"/>
              </a:ext>
            </a:extLst>
          </p:cNvPr>
          <p:cNvCxnSpPr>
            <a:cxnSpLocks/>
          </p:cNvCxnSpPr>
          <p:nvPr/>
        </p:nvCxnSpPr>
        <p:spPr>
          <a:xfrm>
            <a:off x="7995920" y="1219200"/>
            <a:ext cx="4196080" cy="0"/>
          </a:xfrm>
          <a:prstGeom prst="line">
            <a:avLst/>
          </a:prstGeom>
          <a:ln w="1270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9F9539-6A1A-4FFF-8F38-DC7A111191DE}"/>
              </a:ext>
            </a:extLst>
          </p:cNvPr>
          <p:cNvCxnSpPr>
            <a:cxnSpLocks/>
          </p:cNvCxnSpPr>
          <p:nvPr/>
        </p:nvCxnSpPr>
        <p:spPr>
          <a:xfrm>
            <a:off x="7995920" y="2885440"/>
            <a:ext cx="4196080" cy="0"/>
          </a:xfrm>
          <a:prstGeom prst="line">
            <a:avLst/>
          </a:prstGeom>
          <a:ln w="1270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89AB1C-4FD4-4AB2-9990-56B4881FFE71}"/>
              </a:ext>
            </a:extLst>
          </p:cNvPr>
          <p:cNvCxnSpPr>
            <a:cxnSpLocks/>
          </p:cNvCxnSpPr>
          <p:nvPr/>
        </p:nvCxnSpPr>
        <p:spPr>
          <a:xfrm>
            <a:off x="7995920" y="4744720"/>
            <a:ext cx="4196080" cy="0"/>
          </a:xfrm>
          <a:prstGeom prst="line">
            <a:avLst/>
          </a:prstGeom>
          <a:ln w="12700">
            <a:solidFill>
              <a:srgbClr val="FAE2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44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AC397F7-0DC8-4515-A0AA-1A801F291830}"/>
              </a:ext>
            </a:extLst>
          </p:cNvPr>
          <p:cNvSpPr txBox="1"/>
          <p:nvPr/>
        </p:nvSpPr>
        <p:spPr>
          <a:xfrm>
            <a:off x="0" y="0"/>
            <a:ext cx="12191999" cy="792781"/>
          </a:xfrm>
          <a:prstGeom prst="rect">
            <a:avLst/>
          </a:prstGeom>
          <a:solidFill>
            <a:srgbClr val="042C71">
              <a:alpha val="80000"/>
            </a:srgbClr>
          </a:solidFill>
        </p:spPr>
        <p:txBody>
          <a:bodyPr wrap="square" rtlCol="0">
            <a:spAutoFit/>
          </a:bodyPr>
          <a:lstStyle/>
          <a:p>
            <a:pPr algn="just" rtl="1">
              <a:lnSpc>
                <a:spcPct val="150000"/>
              </a:lnSpc>
              <a:buClr>
                <a:srgbClr val="042C71"/>
              </a:buClr>
            </a:pPr>
            <a:r>
              <a:rPr lang="fa-IR" sz="1600" dirty="0">
                <a:solidFill>
                  <a:srgbClr val="FFFFFF"/>
                </a:solidFill>
                <a:latin typeface="Calibri" panose="020F0502020204030204" pitchFamily="34" charset="0"/>
                <a:cs typeface="Calibri" panose="020F0502020204030204" pitchFamily="34" charset="0"/>
              </a:rPr>
              <a:t>در این نوع شبکه ، تجهیزات </a:t>
            </a:r>
            <a:r>
              <a:rPr lang="en-US" sz="1600" dirty="0">
                <a:solidFill>
                  <a:schemeClr val="bg1"/>
                </a:solidFill>
                <a:latin typeface="Times New Roman" panose="02020603050405020304" pitchFamily="18" charset="0"/>
                <a:cs typeface="Times New Roman" panose="02020603050405020304" pitchFamily="18" charset="0"/>
              </a:rPr>
              <a:t>COTS</a:t>
            </a:r>
            <a:r>
              <a:rPr lang="fa-IR" sz="1600" dirty="0">
                <a:solidFill>
                  <a:srgbClr val="FFFFFF"/>
                </a:solidFill>
                <a:latin typeface="Calibri" panose="020F0502020204030204" pitchFamily="34" charset="0"/>
                <a:cs typeface="Calibri" panose="020F0502020204030204" pitchFamily="34" charset="0"/>
              </a:rPr>
              <a:t> به جای تجهیزات خاص هر تولیدکننده استفاده می‌شوند. به این معنا که هر دو بخش </a:t>
            </a:r>
            <a:r>
              <a:rPr lang="en-US" sz="1600" dirty="0">
                <a:solidFill>
                  <a:schemeClr val="bg1"/>
                </a:solidFill>
                <a:latin typeface="Times New Roman" panose="02020603050405020304" pitchFamily="18" charset="0"/>
                <a:cs typeface="Times New Roman" panose="02020603050405020304" pitchFamily="18" charset="0"/>
              </a:rPr>
              <a:t>BBU</a:t>
            </a:r>
            <a:r>
              <a:rPr lang="fa-IR" sz="1600" dirty="0">
                <a:solidFill>
                  <a:srgbClr val="FFFFFF"/>
                </a:solidFill>
                <a:latin typeface="Calibri" panose="020F0502020204030204" pitchFamily="34" charset="0"/>
                <a:cs typeface="Calibri" panose="020F0502020204030204" pitchFamily="34" charset="0"/>
              </a:rPr>
              <a:t> و </a:t>
            </a:r>
            <a:r>
              <a:rPr lang="en-US" sz="1600" dirty="0">
                <a:solidFill>
                  <a:schemeClr val="bg1"/>
                </a:solidFill>
                <a:latin typeface="Times New Roman" panose="02020603050405020304" pitchFamily="18" charset="0"/>
                <a:cs typeface="Times New Roman" panose="02020603050405020304" pitchFamily="18" charset="0"/>
              </a:rPr>
              <a:t>RRU</a:t>
            </a:r>
            <a:r>
              <a:rPr lang="fa-IR" sz="1600" dirty="0">
                <a:solidFill>
                  <a:srgbClr val="FFFFFF"/>
                </a:solidFill>
                <a:latin typeface="Calibri" panose="020F0502020204030204" pitchFamily="34" charset="0"/>
                <a:cs typeface="Calibri" panose="020F0502020204030204" pitchFamily="34" charset="0"/>
              </a:rPr>
              <a:t> و هم چنین </a:t>
            </a:r>
            <a:r>
              <a:rPr lang="en-US" sz="1600" dirty="0">
                <a:solidFill>
                  <a:schemeClr val="bg1"/>
                </a:solidFill>
                <a:latin typeface="Times New Roman" panose="02020603050405020304" pitchFamily="18" charset="0"/>
                <a:cs typeface="Times New Roman" panose="02020603050405020304" pitchFamily="18" charset="0"/>
              </a:rPr>
              <a:t>Interface</a:t>
            </a:r>
            <a:r>
              <a:rPr lang="en-US" sz="1600" dirty="0">
                <a:solidFill>
                  <a:srgbClr val="FFFFFF"/>
                </a:solidFill>
                <a:latin typeface="Calibri" panose="020F0502020204030204" pitchFamily="34" charset="0"/>
                <a:cs typeface="Calibri" panose="020F0502020204030204" pitchFamily="34" charset="0"/>
              </a:rPr>
              <a:t> </a:t>
            </a:r>
            <a:r>
              <a:rPr lang="fa-IR" sz="1600" dirty="0">
                <a:solidFill>
                  <a:srgbClr val="FFFFFF"/>
                </a:solidFill>
                <a:latin typeface="Calibri" panose="020F0502020204030204" pitchFamily="34" charset="0"/>
                <a:cs typeface="Calibri" panose="020F0502020204030204" pitchFamily="34" charset="0"/>
              </a:rPr>
              <a:t> بین آن ها نیز می‌توانند از سخت افزارهای </a:t>
            </a:r>
            <a:r>
              <a:rPr lang="en-US" sz="1600" dirty="0">
                <a:solidFill>
                  <a:schemeClr val="bg1"/>
                </a:solidFill>
                <a:latin typeface="Times New Roman" panose="02020603050405020304" pitchFamily="18" charset="0"/>
                <a:cs typeface="Times New Roman" panose="02020603050405020304" pitchFamily="18" charset="0"/>
              </a:rPr>
              <a:t>COTS</a:t>
            </a:r>
            <a:r>
              <a:rPr lang="fa-IR" sz="1600" dirty="0">
                <a:solidFill>
                  <a:srgbClr val="FFFFFF"/>
                </a:solidFill>
                <a:latin typeface="Calibri" panose="020F0502020204030204" pitchFamily="34" charset="0"/>
                <a:cs typeface="Calibri" panose="020F0502020204030204" pitchFamily="34" charset="0"/>
              </a:rPr>
              <a:t> استفاده کنند.</a:t>
            </a:r>
          </a:p>
        </p:txBody>
      </p:sp>
      <p:pic>
        <p:nvPicPr>
          <p:cNvPr id="7" name="Picture 6">
            <a:extLst>
              <a:ext uri="{FF2B5EF4-FFF2-40B4-BE49-F238E27FC236}">
                <a16:creationId xmlns:a16="http://schemas.microsoft.com/office/drawing/2014/main" id="{FEDED726-EAF2-4CC0-936B-43C5C5365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868" y="1079028"/>
            <a:ext cx="5522260" cy="3007171"/>
          </a:xfrm>
          <a:prstGeom prst="rect">
            <a:avLst/>
          </a:prstGeom>
        </p:spPr>
      </p:pic>
      <p:sp>
        <p:nvSpPr>
          <p:cNvPr id="13" name="TextBox 12">
            <a:extLst>
              <a:ext uri="{FF2B5EF4-FFF2-40B4-BE49-F238E27FC236}">
                <a16:creationId xmlns:a16="http://schemas.microsoft.com/office/drawing/2014/main" id="{7A6577DD-B32C-476A-A44F-29067C587E56}"/>
              </a:ext>
            </a:extLst>
          </p:cNvPr>
          <p:cNvSpPr txBox="1"/>
          <p:nvPr/>
        </p:nvSpPr>
        <p:spPr>
          <a:xfrm>
            <a:off x="9357358" y="1108204"/>
            <a:ext cx="2834640" cy="2977995"/>
          </a:xfrm>
          <a:prstGeom prst="rect">
            <a:avLst/>
          </a:prstGeom>
          <a:solidFill>
            <a:srgbClr val="042C71">
              <a:alpha val="50000"/>
            </a:srgbClr>
          </a:solidFill>
        </p:spPr>
        <p:txBody>
          <a:bodyPr wrap="square" rtlCol="0">
            <a:spAutoFit/>
          </a:bodyPr>
          <a:lstStyle/>
          <a:p>
            <a:pPr algn="just" rtl="1">
              <a:lnSpc>
                <a:spcPct val="200000"/>
              </a:lnSpc>
              <a:buClr>
                <a:srgbClr val="042C71"/>
              </a:buClr>
            </a:pPr>
            <a:r>
              <a:rPr lang="fa-IR" sz="1600" dirty="0">
                <a:solidFill>
                  <a:srgbClr val="FFFFFF"/>
                </a:solidFill>
                <a:latin typeface="Calibri" panose="020F0502020204030204" pitchFamily="34" charset="0"/>
                <a:cs typeface="Calibri" panose="020F0502020204030204" pitchFamily="34" charset="0"/>
              </a:rPr>
              <a:t>یکی از اصطلاحات کلیدی در این زمینه که در شکل نیز مشاهده </a:t>
            </a:r>
            <a:r>
              <a:rPr lang="fa-IR" sz="1600" dirty="0" err="1">
                <a:solidFill>
                  <a:srgbClr val="FFFFFF"/>
                </a:solidFill>
                <a:latin typeface="Calibri" panose="020F0502020204030204" pitchFamily="34" charset="0"/>
                <a:cs typeface="Calibri" panose="020F0502020204030204" pitchFamily="34" charset="0"/>
              </a:rPr>
              <a:t>می‌شود</a:t>
            </a:r>
            <a:r>
              <a:rPr lang="fa-IR" sz="1600" dirty="0">
                <a:solidFill>
                  <a:srgbClr val="FFFFFF"/>
                </a:solidFill>
                <a:latin typeface="Calibri" panose="020F0502020204030204" pitchFamily="34" charset="0"/>
                <a:cs typeface="Calibri" panose="020F0502020204030204" pitchFamily="34" charset="0"/>
              </a:rPr>
              <a:t> </a:t>
            </a:r>
            <a:r>
              <a:rPr lang="en-US" sz="1600" dirty="0">
                <a:solidFill>
                  <a:schemeClr val="bg1"/>
                </a:solidFill>
                <a:latin typeface="Times New Roman" panose="02020603050405020304" pitchFamily="18" charset="0"/>
                <a:cs typeface="Times New Roman" panose="02020603050405020304" pitchFamily="18" charset="0"/>
              </a:rPr>
              <a:t>Software</a:t>
            </a:r>
            <a:r>
              <a:rPr lang="en-US" sz="1600" dirty="0">
                <a:solidFill>
                  <a:srgbClr val="FFFFFF"/>
                </a:solidFill>
                <a:latin typeface="Calibri" panose="020F0502020204030204" pitchFamily="34" charset="0"/>
                <a:cs typeface="Calibri" panose="020F0502020204030204" pitchFamily="34" charset="0"/>
              </a:rPr>
              <a:t> </a:t>
            </a:r>
            <a:r>
              <a:rPr lang="en-US" sz="1600" dirty="0">
                <a:solidFill>
                  <a:schemeClr val="bg1"/>
                </a:solidFill>
                <a:latin typeface="Times New Roman" panose="02020603050405020304" pitchFamily="18" charset="0"/>
                <a:cs typeface="Times New Roman" panose="02020603050405020304" pitchFamily="18" charset="0"/>
              </a:rPr>
              <a:t>Defined</a:t>
            </a:r>
            <a:r>
              <a:rPr lang="en-US" sz="1600" dirty="0">
                <a:solidFill>
                  <a:srgbClr val="FFFFFF"/>
                </a:solidFill>
                <a:latin typeface="Calibri" panose="020F0502020204030204" pitchFamily="34" charset="0"/>
                <a:cs typeface="Calibri" panose="020F0502020204030204" pitchFamily="34" charset="0"/>
              </a:rPr>
              <a:t> </a:t>
            </a:r>
            <a:r>
              <a:rPr lang="en-US" sz="1600" dirty="0">
                <a:solidFill>
                  <a:schemeClr val="bg1"/>
                </a:solidFill>
                <a:latin typeface="Times New Roman" panose="02020603050405020304" pitchFamily="18" charset="0"/>
                <a:cs typeface="Times New Roman" panose="02020603050405020304" pitchFamily="18" charset="0"/>
              </a:rPr>
              <a:t>Radio</a:t>
            </a:r>
            <a:r>
              <a:rPr lang="en-US" sz="1600" dirty="0">
                <a:solidFill>
                  <a:srgbClr val="FFFFFF"/>
                </a:solidFill>
                <a:latin typeface="Calibri" panose="020F0502020204030204" pitchFamily="34" charset="0"/>
                <a:cs typeface="Calibri" panose="020F0502020204030204" pitchFamily="34" charset="0"/>
              </a:rPr>
              <a:t> ( </a:t>
            </a:r>
            <a:r>
              <a:rPr lang="en-US" sz="1600" dirty="0">
                <a:solidFill>
                  <a:schemeClr val="bg1"/>
                </a:solidFill>
                <a:latin typeface="Times New Roman" panose="02020603050405020304" pitchFamily="18" charset="0"/>
                <a:cs typeface="Times New Roman" panose="02020603050405020304" pitchFamily="18" charset="0"/>
              </a:rPr>
              <a:t>SDR</a:t>
            </a:r>
            <a:r>
              <a:rPr lang="en-US" sz="1600" dirty="0">
                <a:solidFill>
                  <a:srgbClr val="FFFFFF"/>
                </a:solidFill>
                <a:latin typeface="Calibri" panose="020F0502020204030204" pitchFamily="34" charset="0"/>
                <a:cs typeface="Calibri" panose="020F0502020204030204" pitchFamily="34" charset="0"/>
              </a:rPr>
              <a:t> ) </a:t>
            </a:r>
            <a:r>
              <a:rPr lang="fa-IR" sz="1600" dirty="0">
                <a:solidFill>
                  <a:srgbClr val="FFFFFF"/>
                </a:solidFill>
                <a:latin typeface="Calibri" panose="020F0502020204030204" pitchFamily="34" charset="0"/>
                <a:cs typeface="Calibri" panose="020F0502020204030204" pitchFamily="34" charset="0"/>
              </a:rPr>
              <a:t>است. </a:t>
            </a:r>
            <a:r>
              <a:rPr lang="en-US" sz="1600" dirty="0">
                <a:solidFill>
                  <a:schemeClr val="bg1"/>
                </a:solidFill>
                <a:latin typeface="Times New Roman" panose="02020603050405020304" pitchFamily="18" charset="0"/>
                <a:cs typeface="Times New Roman" panose="02020603050405020304" pitchFamily="18" charset="0"/>
              </a:rPr>
              <a:t>SDR</a:t>
            </a:r>
            <a:r>
              <a:rPr lang="en-US" sz="1600" dirty="0">
                <a:solidFill>
                  <a:srgbClr val="FFFFFF"/>
                </a:solidFill>
                <a:latin typeface="Calibri" panose="020F0502020204030204" pitchFamily="34" charset="0"/>
                <a:cs typeface="Calibri" panose="020F0502020204030204" pitchFamily="34" charset="0"/>
              </a:rPr>
              <a:t> </a:t>
            </a:r>
            <a:r>
              <a:rPr lang="fa-IR" sz="1600" dirty="0">
                <a:solidFill>
                  <a:srgbClr val="FFFFFF"/>
                </a:solidFill>
                <a:latin typeface="Calibri" panose="020F0502020204030204" pitchFamily="34" charset="0"/>
                <a:cs typeface="Calibri" panose="020F0502020204030204" pitchFamily="34" charset="0"/>
              </a:rPr>
              <a:t> را می‌توان از هر تولیدکننده اصلی طراحی یا تولیدکننده تجهیزات اصلی خریداری کرد.</a:t>
            </a:r>
          </a:p>
        </p:txBody>
      </p:sp>
      <p:sp>
        <p:nvSpPr>
          <p:cNvPr id="14" name="TextBox 13">
            <a:extLst>
              <a:ext uri="{FF2B5EF4-FFF2-40B4-BE49-F238E27FC236}">
                <a16:creationId xmlns:a16="http://schemas.microsoft.com/office/drawing/2014/main" id="{695D4253-E75A-4CBE-BEDC-372EC68B26B7}"/>
              </a:ext>
            </a:extLst>
          </p:cNvPr>
          <p:cNvSpPr txBox="1"/>
          <p:nvPr/>
        </p:nvSpPr>
        <p:spPr>
          <a:xfrm>
            <a:off x="-1" y="4372448"/>
            <a:ext cx="12191999" cy="2485552"/>
          </a:xfrm>
          <a:prstGeom prst="rect">
            <a:avLst/>
          </a:prstGeom>
          <a:solidFill>
            <a:srgbClr val="042C71">
              <a:alpha val="20000"/>
            </a:srgbClr>
          </a:solidFill>
        </p:spPr>
        <p:txBody>
          <a:bodyPr wrap="square" rtlCol="0">
            <a:spAutoFit/>
          </a:bodyPr>
          <a:lstStyle/>
          <a:p>
            <a:pPr algn="just" rtl="1">
              <a:lnSpc>
                <a:spcPct val="200000"/>
              </a:lnSpc>
              <a:buClr>
                <a:srgbClr val="042C71"/>
              </a:buClr>
            </a:pPr>
            <a:r>
              <a:rPr lang="fa-IR" sz="1600" dirty="0">
                <a:solidFill>
                  <a:srgbClr val="042C71"/>
                </a:solidFill>
                <a:latin typeface="Calibri" panose="020F0502020204030204" pitchFamily="34" charset="0"/>
                <a:cs typeface="Calibri" panose="020F0502020204030204" pitchFamily="34" charset="0"/>
              </a:rPr>
              <a:t>نکته مهم در </a:t>
            </a:r>
            <a:r>
              <a:rPr lang="en-US" sz="1600" dirty="0">
                <a:solidFill>
                  <a:srgbClr val="042C71"/>
                </a:solidFill>
                <a:latin typeface="Times New Roman" panose="02020603050405020304" pitchFamily="18" charset="0"/>
                <a:cs typeface="Times New Roman" panose="02020603050405020304" pitchFamily="18" charset="0"/>
              </a:rPr>
              <a:t>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Calibri" panose="020F0502020204030204" pitchFamily="34" charset="0"/>
                <a:cs typeface="Calibri" panose="020F0502020204030204" pitchFamily="34" charset="0"/>
              </a:rPr>
              <a:t> این است که رابط بین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نیز باز است. این بدین معنی است که می‌توان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یک شرکت مانند </a:t>
            </a:r>
            <a:r>
              <a:rPr lang="en-US" sz="1600" dirty="0">
                <a:solidFill>
                  <a:srgbClr val="042C71"/>
                </a:solidFill>
                <a:latin typeface="Times New Roman" panose="02020603050405020304" pitchFamily="18" charset="0"/>
                <a:cs typeface="Times New Roman" panose="02020603050405020304" pitchFamily="18" charset="0"/>
              </a:rPr>
              <a:t>NOKIA</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یک شرکت دیگر مانند </a:t>
            </a:r>
            <a:r>
              <a:rPr lang="en-US" sz="1600" dirty="0">
                <a:solidFill>
                  <a:srgbClr val="042C71"/>
                </a:solidFill>
                <a:latin typeface="Times New Roman" panose="02020603050405020304" pitchFamily="18" charset="0"/>
                <a:cs typeface="Times New Roman" panose="02020603050405020304" pitchFamily="18" charset="0"/>
              </a:rPr>
              <a:t>ERICSSON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با استفاده از این رابط باز به هم متصل کرد. در نتیجه مزیت بزرگ</a:t>
            </a:r>
            <a:r>
              <a:rPr lang="en-US" sz="1600" dirty="0">
                <a:solidFill>
                  <a:srgbClr val="042C71"/>
                </a:solidFill>
                <a:latin typeface="Times New Roman" panose="02020603050405020304" pitchFamily="18" charset="0"/>
                <a:cs typeface="Times New Roman" panose="02020603050405020304" pitchFamily="18" charset="0"/>
              </a:rPr>
              <a:t> 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 </a:t>
            </a:r>
            <a:r>
              <a:rPr lang="fa-IR" sz="1600" dirty="0">
                <a:solidFill>
                  <a:srgbClr val="042C71"/>
                </a:solidFill>
                <a:latin typeface="Calibri" panose="020F0502020204030204" pitchFamily="34" charset="0"/>
                <a:cs typeface="Calibri" panose="020F0502020204030204" pitchFamily="34" charset="0"/>
              </a:rPr>
              <a:t>این است که شما محدود به استفاده از تجهیزات و نرم افزارهای یک تولیدکننده خاص نیستید. بلکه می‌توانید تجهیزات و نرم افزارهای مختلف را از تولیدکنندگان مختلف خریداری و با هم ترکیب کنید که این امر انعطاف پذیری و تنوع بیشتری در شبکه به ارمغان می‌آورد.هم چنین جهت بروز رسانی هر بخش نیازی به حضور درسایت و تغییر </a:t>
            </a:r>
            <a:r>
              <a:rPr lang="en-US" sz="1600" dirty="0">
                <a:solidFill>
                  <a:srgbClr val="042C71"/>
                </a:solidFill>
                <a:latin typeface="Times New Roman" panose="02020603050405020304" pitchFamily="18" charset="0"/>
                <a:cs typeface="Times New Roman" panose="02020603050405020304" pitchFamily="18" charset="0"/>
              </a:rPr>
              <a:t>Config</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آن بخش نیست بلکه کافیست به صورت</a:t>
            </a:r>
            <a:r>
              <a:rPr lang="en-US" sz="1600" dirty="0">
                <a:solidFill>
                  <a:srgbClr val="042C71"/>
                </a:solidFill>
                <a:latin typeface="Times New Roman" panose="02020603050405020304" pitchFamily="18" charset="0"/>
                <a:cs typeface="Times New Roman" panose="02020603050405020304" pitchFamily="18" charset="0"/>
              </a:rPr>
              <a:t>remote</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نرم افزار روی آن را از نرم افزار دریافت شده از </a:t>
            </a:r>
            <a:r>
              <a:rPr lang="en-US" sz="1600" dirty="0">
                <a:solidFill>
                  <a:srgbClr val="042C71"/>
                </a:solidFill>
                <a:latin typeface="Times New Roman" panose="02020603050405020304" pitchFamily="18" charset="0"/>
                <a:cs typeface="Times New Roman" panose="02020603050405020304" pitchFamily="18" charset="0"/>
              </a:rPr>
              <a:t>A</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Vendor</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به نرم افزار دریافت شده  از </a:t>
            </a:r>
            <a:r>
              <a:rPr lang="en-US" sz="1600" dirty="0">
                <a:solidFill>
                  <a:srgbClr val="042C71"/>
                </a:solidFill>
                <a:latin typeface="Times New Roman" panose="02020603050405020304" pitchFamily="18" charset="0"/>
                <a:cs typeface="Times New Roman" panose="02020603050405020304" pitchFamily="18" charset="0"/>
              </a:rPr>
              <a:t>B Vendor </a:t>
            </a:r>
            <a:r>
              <a:rPr lang="fa-IR" sz="1600" dirty="0">
                <a:solidFill>
                  <a:srgbClr val="042C71"/>
                </a:solidFill>
                <a:latin typeface="Calibri" panose="020F0502020204030204" pitchFamily="34" charset="0"/>
                <a:cs typeface="Calibri" panose="020F0502020204030204" pitchFamily="34" charset="0"/>
              </a:rPr>
              <a:t> تغییر دهیم.</a:t>
            </a:r>
          </a:p>
        </p:txBody>
      </p:sp>
      <p:cxnSp>
        <p:nvCxnSpPr>
          <p:cNvPr id="6" name="Straight Connector 5">
            <a:extLst>
              <a:ext uri="{FF2B5EF4-FFF2-40B4-BE49-F238E27FC236}">
                <a16:creationId xmlns:a16="http://schemas.microsoft.com/office/drawing/2014/main" id="{0465AFEC-D699-46E2-BDA5-8F981ED4F46A}"/>
              </a:ext>
            </a:extLst>
          </p:cNvPr>
          <p:cNvCxnSpPr>
            <a:cxnSpLocks/>
          </p:cNvCxnSpPr>
          <p:nvPr/>
        </p:nvCxnSpPr>
        <p:spPr>
          <a:xfrm>
            <a:off x="487785" y="792780"/>
            <a:ext cx="0" cy="3579667"/>
          </a:xfrm>
          <a:prstGeom prst="line">
            <a:avLst/>
          </a:prstGeom>
          <a:ln w="76200" cmpd="dbl">
            <a:solidFill>
              <a:srgbClr val="042C71"/>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7B6FB4-8310-41C1-B99C-A2AFDEB26C90}"/>
              </a:ext>
            </a:extLst>
          </p:cNvPr>
          <p:cNvCxnSpPr>
            <a:cxnSpLocks/>
          </p:cNvCxnSpPr>
          <p:nvPr/>
        </p:nvCxnSpPr>
        <p:spPr>
          <a:xfrm>
            <a:off x="1034632" y="792779"/>
            <a:ext cx="0" cy="3579667"/>
          </a:xfrm>
          <a:prstGeom prst="line">
            <a:avLst/>
          </a:prstGeom>
          <a:ln w="76200" cmpd="dbl">
            <a:solidFill>
              <a:srgbClr val="042C7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070F01B-CA3C-4693-9287-2124262AEE1B}"/>
              </a:ext>
            </a:extLst>
          </p:cNvPr>
          <p:cNvCxnSpPr>
            <a:cxnSpLocks/>
          </p:cNvCxnSpPr>
          <p:nvPr/>
        </p:nvCxnSpPr>
        <p:spPr>
          <a:xfrm>
            <a:off x="1575482" y="792779"/>
            <a:ext cx="0" cy="3579667"/>
          </a:xfrm>
          <a:prstGeom prst="line">
            <a:avLst/>
          </a:prstGeom>
          <a:ln w="76200" cmpd="dbl">
            <a:solidFill>
              <a:srgbClr val="042C7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225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49293-83B0-45CA-9D40-C98AC184D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31" y="1733610"/>
            <a:ext cx="3694575" cy="3390777"/>
          </a:xfrm>
          <a:prstGeom prst="rect">
            <a:avLst/>
          </a:prstGeom>
        </p:spPr>
      </p:pic>
      <p:cxnSp>
        <p:nvCxnSpPr>
          <p:cNvPr id="4" name="Straight Connector 3">
            <a:extLst>
              <a:ext uri="{FF2B5EF4-FFF2-40B4-BE49-F238E27FC236}">
                <a16:creationId xmlns:a16="http://schemas.microsoft.com/office/drawing/2014/main" id="{E2BB37BE-B7B6-41F1-BBFE-AECFAB324209}"/>
              </a:ext>
            </a:extLst>
          </p:cNvPr>
          <p:cNvCxnSpPr>
            <a:cxnSpLocks/>
          </p:cNvCxnSpPr>
          <p:nvPr/>
        </p:nvCxnSpPr>
        <p:spPr>
          <a:xfrm>
            <a:off x="5780952" y="0"/>
            <a:ext cx="0" cy="685800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960D8-C51B-431F-98D6-FB18A2E3B2C0}"/>
              </a:ext>
            </a:extLst>
          </p:cNvPr>
          <p:cNvSpPr txBox="1"/>
          <p:nvPr/>
        </p:nvSpPr>
        <p:spPr>
          <a:xfrm>
            <a:off x="5788572" y="968629"/>
            <a:ext cx="6411048" cy="4916987"/>
          </a:xfrm>
          <a:prstGeom prst="rect">
            <a:avLst/>
          </a:prstGeom>
          <a:solidFill>
            <a:srgbClr val="042C71">
              <a:alpha val="20000"/>
            </a:srgbClr>
          </a:solidFill>
        </p:spPr>
        <p:txBody>
          <a:bodyPr wrap="square" rtlCol="0">
            <a:spAutoFit/>
          </a:bodyPr>
          <a:lstStyle/>
          <a:p>
            <a:pPr algn="just" rtl="1">
              <a:lnSpc>
                <a:spcPct val="250000"/>
              </a:lnSpc>
            </a:pPr>
            <a:r>
              <a:rPr lang="fa-IR" sz="1600" dirty="0">
                <a:solidFill>
                  <a:srgbClr val="042C71"/>
                </a:solidFill>
                <a:latin typeface="Calibri" panose="020F0502020204030204" pitchFamily="34" charset="0"/>
                <a:cs typeface="Calibri" panose="020F0502020204030204" pitchFamily="34" charset="0"/>
              </a:rPr>
              <a:t>در </a:t>
            </a:r>
            <a:r>
              <a:rPr lang="en-US" sz="1600" dirty="0">
                <a:solidFill>
                  <a:srgbClr val="042C71"/>
                </a:solidFill>
                <a:latin typeface="Times New Roman" panose="02020603050405020304" pitchFamily="18" charset="0"/>
                <a:cs typeface="Times New Roman" panose="02020603050405020304" pitchFamily="18" charset="0"/>
              </a:rPr>
              <a:t>v-RAN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طبق تصویر به جای استفاده از سخت افزارهای اختصاصی ، از یک محیط مجازی استفاده می‌شود. این بدان معناست که عملکردهای </a:t>
            </a:r>
            <a:r>
              <a:rPr lang="en-US" sz="16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می توانند بر روی سرورهای </a:t>
            </a:r>
            <a:r>
              <a:rPr lang="en-US" sz="1600" dirty="0">
                <a:solidFill>
                  <a:srgbClr val="042C71"/>
                </a:solidFill>
                <a:latin typeface="Times New Roman" panose="02020603050405020304" pitchFamily="18" charset="0"/>
                <a:cs typeface="Times New Roman" panose="02020603050405020304" pitchFamily="18" charset="0"/>
              </a:rPr>
              <a:t>COTS</a:t>
            </a:r>
            <a:r>
              <a:rPr lang="fa-IR" sz="1600" dirty="0">
                <a:solidFill>
                  <a:srgbClr val="042C71"/>
                </a:solidFill>
                <a:latin typeface="Calibri" panose="020F0502020204030204" pitchFamily="34" charset="0"/>
                <a:cs typeface="Calibri" panose="020F0502020204030204" pitchFamily="34" charset="0"/>
              </a:rPr>
              <a:t> اجرا شوند. هرچند که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می‌تواند بر روی سخت افزار </a:t>
            </a:r>
            <a:r>
              <a:rPr lang="en-US" sz="1600" dirty="0">
                <a:solidFill>
                  <a:srgbClr val="042C71"/>
                </a:solidFill>
                <a:latin typeface="Times New Roman" panose="02020603050405020304" pitchFamily="18" charset="0"/>
                <a:cs typeface="Times New Roman" panose="02020603050405020304" pitchFamily="18" charset="0"/>
              </a:rPr>
              <a:t>COTS </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اجرا شود ، ولی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رابط بین این دو هنوز هم بسته و اختصاصی هست.</a:t>
            </a:r>
          </a:p>
          <a:p>
            <a:pPr algn="just" rtl="1">
              <a:lnSpc>
                <a:spcPct val="250000"/>
              </a:lnSpc>
            </a:pPr>
            <a:r>
              <a:rPr lang="fa-IR" sz="1600" dirty="0">
                <a:solidFill>
                  <a:srgbClr val="042C71"/>
                </a:solidFill>
                <a:latin typeface="Calibri" panose="020F0502020204030204" pitchFamily="34" charset="0"/>
                <a:cs typeface="Calibri" panose="020F0502020204030204" pitchFamily="34" charset="0"/>
              </a:rPr>
              <a:t>در</a:t>
            </a:r>
            <a:r>
              <a:rPr lang="en-US" sz="1600" dirty="0">
                <a:solidFill>
                  <a:srgbClr val="042C71"/>
                </a:solidFill>
                <a:latin typeface="Times New Roman" panose="02020603050405020304" pitchFamily="18" charset="0"/>
                <a:cs typeface="Times New Roman" panose="02020603050405020304" pitchFamily="18" charset="0"/>
              </a:rPr>
              <a:t>O-RAN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طبق تصویر نه تنها </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می تواند بر روی سخت افزار </a:t>
            </a:r>
            <a:r>
              <a:rPr lang="en-US" sz="1600" dirty="0">
                <a:solidFill>
                  <a:srgbClr val="042C71"/>
                </a:solidFill>
                <a:latin typeface="Times New Roman" panose="02020603050405020304" pitchFamily="18" charset="0"/>
                <a:cs typeface="Times New Roman" panose="02020603050405020304" pitchFamily="18" charset="0"/>
              </a:rPr>
              <a:t>COTS</a:t>
            </a:r>
            <a:r>
              <a:rPr lang="fa-IR" sz="1600" dirty="0">
                <a:solidFill>
                  <a:srgbClr val="042C71"/>
                </a:solidFill>
                <a:latin typeface="Calibri" panose="020F0502020204030204" pitchFamily="34" charset="0"/>
                <a:cs typeface="Calibri" panose="020F0502020204030204" pitchFamily="34" charset="0"/>
              </a:rPr>
              <a:t> اجرا شود ، بلکه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نیز می تواند از سخت افزار </a:t>
            </a:r>
            <a:r>
              <a:rPr lang="en-US" sz="1600" dirty="0">
                <a:solidFill>
                  <a:srgbClr val="042C71"/>
                </a:solidFill>
                <a:latin typeface="Times New Roman" panose="02020603050405020304" pitchFamily="18" charset="0"/>
                <a:cs typeface="Times New Roman" panose="02020603050405020304" pitchFamily="18" charset="0"/>
              </a:rPr>
              <a:t>COTS </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استفاده کند. رابط بین</a:t>
            </a:r>
            <a:r>
              <a:rPr lang="en-US" sz="1600" dirty="0">
                <a:solidFill>
                  <a:srgbClr val="042C71"/>
                </a:solidFill>
                <a:latin typeface="Times New Roman" panose="02020603050405020304" pitchFamily="18" charset="0"/>
                <a:cs typeface="Times New Roman" panose="02020603050405020304" pitchFamily="18" charset="0"/>
              </a:rPr>
              <a:t>BBU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نیز باز است ، که به معنای امکان استفاده از تجهیزات و نرم افزارهای مختلف از تولیدکنندگان متفاوت است.</a:t>
            </a:r>
          </a:p>
        </p:txBody>
      </p:sp>
      <p:sp>
        <p:nvSpPr>
          <p:cNvPr id="8" name="Rectangle 7">
            <a:extLst>
              <a:ext uri="{FF2B5EF4-FFF2-40B4-BE49-F238E27FC236}">
                <a16:creationId xmlns:a16="http://schemas.microsoft.com/office/drawing/2014/main" id="{11CA3277-D07A-435C-8CF2-74B62B48AF2C}"/>
              </a:ext>
            </a:extLst>
          </p:cNvPr>
          <p:cNvSpPr/>
          <p:nvPr/>
        </p:nvSpPr>
        <p:spPr>
          <a:xfrm>
            <a:off x="5796192" y="0"/>
            <a:ext cx="6395808" cy="970506"/>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A37739-8E93-4171-A965-5EB740D15820}"/>
              </a:ext>
            </a:extLst>
          </p:cNvPr>
          <p:cNvSpPr/>
          <p:nvPr/>
        </p:nvSpPr>
        <p:spPr>
          <a:xfrm>
            <a:off x="5796192" y="5887493"/>
            <a:ext cx="6395808" cy="970506"/>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FB961D4-405F-44F3-9D52-E734E77AD39A}"/>
              </a:ext>
            </a:extLst>
          </p:cNvPr>
          <p:cNvCxnSpPr>
            <a:cxnSpLocks/>
          </p:cNvCxnSpPr>
          <p:nvPr/>
        </p:nvCxnSpPr>
        <p:spPr>
          <a:xfrm>
            <a:off x="0" y="1613460"/>
            <a:ext cx="5780952"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07046F6-3D3F-43DC-B8B5-3445715C862D}"/>
              </a:ext>
            </a:extLst>
          </p:cNvPr>
          <p:cNvSpPr/>
          <p:nvPr/>
        </p:nvSpPr>
        <p:spPr>
          <a:xfrm rot="16200000">
            <a:off x="-3334837" y="3338513"/>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96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009DCD4-4801-4E4E-B62B-6CA7F552AA10}"/>
              </a:ext>
            </a:extLst>
          </p:cNvPr>
          <p:cNvCxnSpPr>
            <a:cxnSpLocks/>
          </p:cNvCxnSpPr>
          <p:nvPr/>
        </p:nvCxnSpPr>
        <p:spPr>
          <a:xfrm>
            <a:off x="388629" y="2658"/>
            <a:ext cx="0" cy="2842142"/>
          </a:xfrm>
          <a:prstGeom prst="line">
            <a:avLst/>
          </a:prstGeom>
          <a:ln w="28575">
            <a:solidFill>
              <a:srgbClr val="F8D60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C2D33B6-C4F1-43F9-9F22-02926888A1AA}"/>
              </a:ext>
            </a:extLst>
          </p:cNvPr>
          <p:cNvCxnSpPr>
            <a:cxnSpLocks/>
          </p:cNvCxnSpPr>
          <p:nvPr/>
        </p:nvCxnSpPr>
        <p:spPr>
          <a:xfrm>
            <a:off x="8047888" y="596235"/>
            <a:ext cx="633197"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4C2CB2-862F-4761-A30A-65CDF1DF5043}"/>
              </a:ext>
            </a:extLst>
          </p:cNvPr>
          <p:cNvCxnSpPr>
            <a:cxnSpLocks/>
          </p:cNvCxnSpPr>
          <p:nvPr/>
        </p:nvCxnSpPr>
        <p:spPr>
          <a:xfrm flipH="1">
            <a:off x="8652510" y="582900"/>
            <a:ext cx="15690" cy="3760386"/>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E97128-64F6-4EFA-B6F1-75DF5AF512A0}"/>
              </a:ext>
            </a:extLst>
          </p:cNvPr>
          <p:cNvSpPr txBox="1"/>
          <p:nvPr/>
        </p:nvSpPr>
        <p:spPr>
          <a:xfrm>
            <a:off x="9205357" y="0"/>
            <a:ext cx="3002333"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تحولی در معماری</a:t>
            </a:r>
            <a:endParaRPr lang="en-US" sz="2400" dirty="0">
              <a:solidFill>
                <a:schemeClr val="bg1"/>
              </a:solidFill>
              <a:cs typeface="B Titr" panose="00000700000000000000" pitchFamily="2" charset="-78"/>
            </a:endParaRPr>
          </a:p>
        </p:txBody>
      </p:sp>
      <p:sp>
        <p:nvSpPr>
          <p:cNvPr id="4" name="TextBox 3">
            <a:extLst>
              <a:ext uri="{FF2B5EF4-FFF2-40B4-BE49-F238E27FC236}">
                <a16:creationId xmlns:a16="http://schemas.microsoft.com/office/drawing/2014/main" id="{1CF0BD53-8778-40FE-8F91-0BA1E4118668}"/>
              </a:ext>
            </a:extLst>
          </p:cNvPr>
          <p:cNvSpPr txBox="1"/>
          <p:nvPr/>
        </p:nvSpPr>
        <p:spPr>
          <a:xfrm>
            <a:off x="402466" y="596235"/>
            <a:ext cx="7675902" cy="1993110"/>
          </a:xfrm>
          <a:prstGeom prst="rect">
            <a:avLst/>
          </a:prstGeom>
          <a:solidFill>
            <a:srgbClr val="042C71">
              <a:alpha val="20000"/>
            </a:srgbClr>
          </a:solidFill>
        </p:spPr>
        <p:txBody>
          <a:bodyPr wrap="square" rtlCol="0">
            <a:spAutoFit/>
          </a:bodyPr>
          <a:lstStyle/>
          <a:p>
            <a:pPr algn="just" rtl="1">
              <a:lnSpc>
                <a:spcPct val="200000"/>
              </a:lnSpc>
            </a:pPr>
            <a:r>
              <a:rPr lang="fa-IR" sz="1600" dirty="0">
                <a:solidFill>
                  <a:srgbClr val="042C71"/>
                </a:solidFill>
                <a:latin typeface="Calibri" panose="020F0502020204030204" pitchFamily="34" charset="0"/>
                <a:cs typeface="Calibri" panose="020F0502020204030204" pitchFamily="34" charset="0"/>
              </a:rPr>
              <a:t>سایت ها برای ارائه پوشش بی سیم (</a:t>
            </a:r>
            <a:r>
              <a:rPr lang="en-US" sz="1600" dirty="0">
                <a:solidFill>
                  <a:srgbClr val="042C71"/>
                </a:solidFill>
                <a:latin typeface="Times New Roman" panose="02020603050405020304" pitchFamily="18" charset="0"/>
                <a:cs typeface="Times New Roman" panose="02020603050405020304" pitchFamily="18" charset="0"/>
              </a:rPr>
              <a:t>Coverage Wireless </a:t>
            </a:r>
            <a:r>
              <a:rPr lang="fa-IR" sz="1600" dirty="0">
                <a:solidFill>
                  <a:srgbClr val="042C71"/>
                </a:solidFill>
                <a:latin typeface="Calibri" panose="020F0502020204030204" pitchFamily="34" charset="0"/>
                <a:cs typeface="Calibri" panose="020F0502020204030204" pitchFamily="34" charset="0"/>
              </a:rPr>
              <a:t> ) به کاربران در یک منطقه‌ جغرافیایی‌ خاص قرار         می گیرند. قرار گیری مولفه های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مانند سایت که شامل سلول های زیادی است برای اطمینان از دسترسی قابل اعتماد و ثابت ( </a:t>
            </a:r>
            <a:r>
              <a:rPr lang="en-US" sz="1600" dirty="0">
                <a:solidFill>
                  <a:srgbClr val="042C71"/>
                </a:solidFill>
                <a:latin typeface="Times New Roman" panose="02020603050405020304" pitchFamily="18" charset="0"/>
                <a:cs typeface="Times New Roman" panose="02020603050405020304" pitchFamily="18" charset="0"/>
              </a:rPr>
              <a:t>Reliable and Consistent</a:t>
            </a:r>
            <a:r>
              <a:rPr lang="fa-IR" sz="1600" dirty="0">
                <a:solidFill>
                  <a:srgbClr val="042C71"/>
                </a:solidFill>
                <a:latin typeface="Calibri" panose="020F0502020204030204" pitchFamily="34" charset="0"/>
                <a:cs typeface="Calibri" panose="020F0502020204030204" pitchFamily="34" charset="0"/>
              </a:rPr>
              <a:t> ) کاربران به خدمات شبکه بسیار مهم است. به همین جهت هنگام برنامه ریزی برای استقرار شبکه دسترسی رادیویی ، اپراتورهای شبکه عوامل مختلفی را در نظر می گیرند.</a:t>
            </a:r>
          </a:p>
        </p:txBody>
      </p:sp>
      <p:pic>
        <p:nvPicPr>
          <p:cNvPr id="7" name="Picture 6">
            <a:extLst>
              <a:ext uri="{FF2B5EF4-FFF2-40B4-BE49-F238E27FC236}">
                <a16:creationId xmlns:a16="http://schemas.microsoft.com/office/drawing/2014/main" id="{EB65640C-E1E5-4471-AC16-76E5BB8DE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338" y="561305"/>
            <a:ext cx="2870854" cy="3658433"/>
          </a:xfrm>
          <a:prstGeom prst="rect">
            <a:avLst/>
          </a:prstGeom>
          <a:ln w="38100">
            <a:noFill/>
          </a:ln>
        </p:spPr>
      </p:pic>
      <p:cxnSp>
        <p:nvCxnSpPr>
          <p:cNvPr id="9" name="Straight Connector 8">
            <a:extLst>
              <a:ext uri="{FF2B5EF4-FFF2-40B4-BE49-F238E27FC236}">
                <a16:creationId xmlns:a16="http://schemas.microsoft.com/office/drawing/2014/main" id="{F27E9750-CED9-4F0C-AD83-74F0661CC210}"/>
              </a:ext>
            </a:extLst>
          </p:cNvPr>
          <p:cNvCxnSpPr>
            <a:cxnSpLocks/>
          </p:cNvCxnSpPr>
          <p:nvPr/>
        </p:nvCxnSpPr>
        <p:spPr>
          <a:xfrm>
            <a:off x="8652510" y="4343286"/>
            <a:ext cx="3539490"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D0A745-2B34-49C8-BAD9-611C52C1F3ED}"/>
              </a:ext>
            </a:extLst>
          </p:cNvPr>
          <p:cNvSpPr txBox="1"/>
          <p:nvPr/>
        </p:nvSpPr>
        <p:spPr>
          <a:xfrm>
            <a:off x="7093900" y="426958"/>
            <a:ext cx="984468"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سایت</a:t>
            </a:r>
            <a:endParaRPr lang="en-US" sz="1600" b="1" dirty="0">
              <a:solidFill>
                <a:schemeClr val="bg1"/>
              </a:solidFill>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15E47706-7394-4FF3-BF72-B1C9FB94E639}"/>
              </a:ext>
            </a:extLst>
          </p:cNvPr>
          <p:cNvCxnSpPr>
            <a:cxnSpLocks/>
          </p:cNvCxnSpPr>
          <p:nvPr/>
        </p:nvCxnSpPr>
        <p:spPr>
          <a:xfrm>
            <a:off x="374793" y="2844800"/>
            <a:ext cx="1159129" cy="2381"/>
          </a:xfrm>
          <a:prstGeom prst="line">
            <a:avLst/>
          </a:prstGeom>
          <a:ln w="28575">
            <a:solidFill>
              <a:srgbClr val="F8D60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B75D4B-8C5B-4E78-B8CC-BEF6FB0F0515}"/>
              </a:ext>
            </a:extLst>
          </p:cNvPr>
          <p:cNvSpPr txBox="1"/>
          <p:nvPr/>
        </p:nvSpPr>
        <p:spPr>
          <a:xfrm>
            <a:off x="1533922" y="2675523"/>
            <a:ext cx="984468" cy="338554"/>
          </a:xfrm>
          <a:prstGeom prst="rect">
            <a:avLst/>
          </a:prstGeom>
          <a:solidFill>
            <a:srgbClr val="F8D605"/>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مثال</a:t>
            </a:r>
            <a:endParaRPr lang="en-US" sz="1600" b="1" dirty="0">
              <a:solidFill>
                <a:schemeClr val="bg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7345C32-5CFE-4A95-9783-8879C5E6FCAF}"/>
              </a:ext>
            </a:extLst>
          </p:cNvPr>
          <p:cNvSpPr txBox="1"/>
          <p:nvPr/>
        </p:nvSpPr>
        <p:spPr>
          <a:xfrm>
            <a:off x="1533922" y="2844800"/>
            <a:ext cx="3733274" cy="1900777"/>
          </a:xfrm>
          <a:prstGeom prst="rect">
            <a:avLst/>
          </a:prstGeom>
          <a:solidFill>
            <a:srgbClr val="F8D605">
              <a:alpha val="20000"/>
            </a:srgbClr>
          </a:solidFill>
        </p:spPr>
        <p:txBody>
          <a:bodyPr wrap="square" rtlCol="0">
            <a:spAutoFit/>
          </a:bodyPr>
          <a:lstStyle/>
          <a:p>
            <a:pPr marL="285750" indent="-285750" algn="just" rtl="1">
              <a:lnSpc>
                <a:spcPct val="150000"/>
              </a:lnSpc>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تراکم جمعیت</a:t>
            </a:r>
          </a:p>
          <a:p>
            <a:pPr marL="285750" indent="-285750" algn="just" rtl="1">
              <a:lnSpc>
                <a:spcPct val="150000"/>
              </a:lnSpc>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توپوگرافی‌‌، به معنای ویژگی ها و خصوصیات سطح زمین در یک منطقه خاص</a:t>
            </a:r>
          </a:p>
          <a:p>
            <a:pPr marL="285750" indent="-285750" algn="just" rtl="1">
              <a:lnSpc>
                <a:spcPct val="150000"/>
              </a:lnSpc>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تراکم ساختمان ها</a:t>
            </a:r>
          </a:p>
          <a:p>
            <a:pPr marL="285750" indent="-285750" algn="just" rtl="1">
              <a:lnSpc>
                <a:spcPct val="150000"/>
              </a:lnSpc>
              <a:buFont typeface="Arial" panose="020B0604020202020204" pitchFamily="34" charset="0"/>
              <a:buChar char="•"/>
            </a:pPr>
            <a:r>
              <a:rPr lang="fa-IR" sz="1600" dirty="0">
                <a:solidFill>
                  <a:srgbClr val="042C71"/>
                </a:solidFill>
                <a:latin typeface="Calibri" panose="020F0502020204030204" pitchFamily="34" charset="0"/>
                <a:cs typeface="Calibri" panose="020F0502020204030204" pitchFamily="34" charset="0"/>
              </a:rPr>
              <a:t>الگوهای ترافیکی در یک منطقه تحت پوشش</a:t>
            </a:r>
          </a:p>
        </p:txBody>
      </p:sp>
      <p:cxnSp>
        <p:nvCxnSpPr>
          <p:cNvPr id="48" name="Straight Connector 47">
            <a:extLst>
              <a:ext uri="{FF2B5EF4-FFF2-40B4-BE49-F238E27FC236}">
                <a16:creationId xmlns:a16="http://schemas.microsoft.com/office/drawing/2014/main" id="{F0624601-4028-4DB8-8939-A7AF179B574E}"/>
              </a:ext>
            </a:extLst>
          </p:cNvPr>
          <p:cNvCxnSpPr>
            <a:cxnSpLocks/>
          </p:cNvCxnSpPr>
          <p:nvPr/>
        </p:nvCxnSpPr>
        <p:spPr>
          <a:xfrm>
            <a:off x="8629650" y="4809160"/>
            <a:ext cx="3562350" cy="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A50B444-C047-492F-AADA-5565C799AA0A}"/>
              </a:ext>
            </a:extLst>
          </p:cNvPr>
          <p:cNvSpPr txBox="1"/>
          <p:nvPr/>
        </p:nvSpPr>
        <p:spPr>
          <a:xfrm>
            <a:off x="374793" y="4827606"/>
            <a:ext cx="8277717" cy="1991827"/>
          </a:xfrm>
          <a:prstGeom prst="rect">
            <a:avLst/>
          </a:prstGeom>
          <a:solidFill>
            <a:srgbClr val="CE4912">
              <a:alpha val="20000"/>
            </a:srgbClr>
          </a:solidFill>
          <a:ln>
            <a:noFill/>
          </a:ln>
        </p:spPr>
        <p:txBody>
          <a:bodyPr wrap="square" rtlCol="0">
            <a:spAutoFit/>
          </a:bodyPr>
          <a:lstStyle/>
          <a:p>
            <a:pPr algn="just" rtl="1">
              <a:lnSpc>
                <a:spcPct val="200000"/>
              </a:lnSpc>
            </a:pPr>
            <a:r>
              <a:rPr lang="fa-IR" sz="1600" dirty="0">
                <a:solidFill>
                  <a:srgbClr val="042C71"/>
                </a:solidFill>
                <a:latin typeface="Calibri" panose="020F0502020204030204" pitchFamily="34" charset="0"/>
                <a:cs typeface="Calibri" panose="020F0502020204030204" pitchFamily="34" charset="0"/>
              </a:rPr>
              <a:t>به طور مثال برای دسترسی بهتر کاربران با توجه به آرایش ترافیکی گاها ، به صورت داینامیک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Config</a:t>
            </a:r>
            <a:r>
              <a:rPr lang="fa-IR" sz="1600" dirty="0">
                <a:solidFill>
                  <a:srgbClr val="042C71"/>
                </a:solidFill>
                <a:latin typeface="Calibri" panose="020F0502020204030204" pitchFamily="34" charset="0"/>
                <a:cs typeface="Calibri" panose="020F0502020204030204" pitchFamily="34" charset="0"/>
              </a:rPr>
              <a:t>شبکه را در طول روز تغییر می‌دهند. با تحلیل پارامترهای نام برده شده و دیگر پارامترها اپراتور های شبکه می توانند مکان بهینه و پیکربندی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Times New Roman" panose="02020603050405020304" pitchFamily="18" charset="0"/>
                <a:cs typeface="Times New Roman" panose="02020603050405020304" pitchFamily="18" charset="0"/>
              </a:rPr>
              <a:t> </a:t>
            </a:r>
            <a:r>
              <a:rPr lang="fa-IR" sz="1600" dirty="0">
                <a:solidFill>
                  <a:srgbClr val="042C71"/>
                </a:solidFill>
                <a:latin typeface="Calibri" panose="020F0502020204030204" pitchFamily="34" charset="0"/>
                <a:cs typeface="Calibri" panose="020F0502020204030204" pitchFamily="34" charset="0"/>
              </a:rPr>
              <a:t>را با هدف پوشش و ظرفیت حداکثری تعیین کنند. به طور کلی مکان قرارگیری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کارایی کلی شبکه را نیز تحت تاثیر قرار  می دهد.در نتیجه برای داشتن پوشش دهی حداکثری  و </a:t>
            </a:r>
            <a:r>
              <a:rPr lang="en-US" sz="1600" dirty="0">
                <a:solidFill>
                  <a:srgbClr val="042C71"/>
                </a:solidFill>
                <a:latin typeface="Times New Roman" panose="02020603050405020304" pitchFamily="18" charset="0"/>
                <a:cs typeface="Times New Roman" panose="02020603050405020304" pitchFamily="18" charset="0"/>
              </a:rPr>
              <a:t>Mobility</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باید از استراتژی‌هایی برای قرار دادن</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استفاده کنیم. </a:t>
            </a:r>
          </a:p>
        </p:txBody>
      </p:sp>
      <p:sp>
        <p:nvSpPr>
          <p:cNvPr id="52" name="TextBox 51">
            <a:extLst>
              <a:ext uri="{FF2B5EF4-FFF2-40B4-BE49-F238E27FC236}">
                <a16:creationId xmlns:a16="http://schemas.microsoft.com/office/drawing/2014/main" id="{AFF62B21-A678-4B98-91DB-DD70F615C1AF}"/>
              </a:ext>
            </a:extLst>
          </p:cNvPr>
          <p:cNvSpPr txBox="1"/>
          <p:nvPr/>
        </p:nvSpPr>
        <p:spPr>
          <a:xfrm>
            <a:off x="7668042" y="4639883"/>
            <a:ext cx="984468" cy="338554"/>
          </a:xfrm>
          <a:prstGeom prst="rect">
            <a:avLst/>
          </a:prstGeom>
          <a:solidFill>
            <a:srgbClr val="CE4912"/>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دلیل</a:t>
            </a:r>
            <a:endParaRPr lang="en-US"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466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C4E3A-C172-4381-8EEC-AA7EDC9CAFC6}"/>
              </a:ext>
            </a:extLst>
          </p:cNvPr>
          <p:cNvSpPr txBox="1"/>
          <p:nvPr/>
        </p:nvSpPr>
        <p:spPr>
          <a:xfrm>
            <a:off x="9030447" y="3136611"/>
            <a:ext cx="3161553" cy="461665"/>
          </a:xfrm>
          <a:prstGeom prst="rect">
            <a:avLst/>
          </a:prstGeom>
          <a:solidFill>
            <a:srgbClr val="042C71"/>
          </a:solidFill>
        </p:spPr>
        <p:txBody>
          <a:bodyPr wrap="square">
            <a:spAutoFit/>
          </a:bodyPr>
          <a:lstStyle/>
          <a:p>
            <a:pPr algn="ctr" rtl="1"/>
            <a:r>
              <a:rPr lang="en-US" sz="2400" dirty="0">
                <a:solidFill>
                  <a:schemeClr val="bg1"/>
                </a:solidFill>
                <a:cs typeface="B Titr" panose="00000700000000000000" pitchFamily="2" charset="-78"/>
              </a:rPr>
              <a:t>RAN </a:t>
            </a:r>
            <a:r>
              <a:rPr lang="fa-IR" sz="2400" dirty="0">
                <a:solidFill>
                  <a:schemeClr val="bg1"/>
                </a:solidFill>
                <a:cs typeface="B Titr" panose="00000700000000000000" pitchFamily="2" charset="-78"/>
              </a:rPr>
              <a:t> و</a:t>
            </a:r>
            <a:r>
              <a:rPr lang="en-US" sz="2400" dirty="0">
                <a:solidFill>
                  <a:schemeClr val="bg1"/>
                </a:solidFill>
                <a:cs typeface="B Titr" panose="00000700000000000000" pitchFamily="2" charset="-78"/>
              </a:rPr>
              <a:t>OSI </a:t>
            </a:r>
            <a:r>
              <a:rPr lang="fa-IR" sz="2400" dirty="0">
                <a:solidFill>
                  <a:schemeClr val="bg1"/>
                </a:solidFill>
                <a:cs typeface="B Titr" panose="00000700000000000000" pitchFamily="2" charset="-78"/>
              </a:rPr>
              <a:t> هفت لایه </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4779C1D8-A055-40EB-AD46-C4FD135CBA34}"/>
              </a:ext>
            </a:extLst>
          </p:cNvPr>
          <p:cNvSpPr txBox="1"/>
          <p:nvPr/>
        </p:nvSpPr>
        <p:spPr>
          <a:xfrm>
            <a:off x="3783107" y="2678666"/>
            <a:ext cx="4625786" cy="1500667"/>
          </a:xfrm>
          <a:prstGeom prst="rect">
            <a:avLst/>
          </a:prstGeom>
          <a:solidFill>
            <a:srgbClr val="042C71">
              <a:alpha val="20000"/>
            </a:srgbClr>
          </a:solidFill>
        </p:spPr>
        <p:txBody>
          <a:bodyPr wrap="square" rtlCol="0">
            <a:spAutoFit/>
          </a:bodyPr>
          <a:lstStyle/>
          <a:p>
            <a:pPr algn="just" rtl="1">
              <a:lnSpc>
                <a:spcPct val="200000"/>
              </a:lnSpc>
              <a:buClr>
                <a:srgbClr val="042C71"/>
              </a:buClr>
            </a:pPr>
            <a:r>
              <a:rPr lang="fa-IR" sz="1600" dirty="0">
                <a:solidFill>
                  <a:srgbClr val="042C71"/>
                </a:solidFill>
                <a:latin typeface="Calibri" panose="020F0502020204030204" pitchFamily="34" charset="0"/>
                <a:cs typeface="Calibri" panose="020F0502020204030204" pitchFamily="34" charset="0"/>
              </a:rPr>
              <a:t>برای درک بهتر معماری </a:t>
            </a:r>
            <a:r>
              <a:rPr lang="en-US" sz="1600" dirty="0">
                <a:solidFill>
                  <a:srgbClr val="042C71"/>
                </a:solidFill>
                <a:latin typeface="Times New Roman" panose="02020603050405020304" pitchFamily="18" charset="0"/>
                <a:cs typeface="Times New Roman" panose="02020603050405020304" pitchFamily="18" charset="0"/>
              </a:rPr>
              <a:t>Open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RAN</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می توانیم اجزای مختلف </a:t>
            </a:r>
            <a:r>
              <a:rPr lang="en-US" sz="16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با لایه های مدل </a:t>
            </a:r>
            <a:r>
              <a:rPr lang="en-US" sz="1600" dirty="0">
                <a:solidFill>
                  <a:srgbClr val="042C71"/>
                </a:solidFill>
                <a:latin typeface="Times New Roman" panose="02020603050405020304" pitchFamily="18" charset="0"/>
                <a:cs typeface="Times New Roman" panose="02020603050405020304" pitchFamily="18" charset="0"/>
              </a:rPr>
              <a:t>OSI</a:t>
            </a:r>
            <a:r>
              <a:rPr lang="fa-IR" sz="1600" dirty="0">
                <a:solidFill>
                  <a:srgbClr val="042C71"/>
                </a:solidFill>
                <a:latin typeface="Calibri" panose="020F0502020204030204" pitchFamily="34" charset="0"/>
                <a:cs typeface="Calibri" panose="020F0502020204030204" pitchFamily="34" charset="0"/>
              </a:rPr>
              <a:t> تطبیق دهیم. مدل </a:t>
            </a:r>
            <a:r>
              <a:rPr lang="en-US" sz="1600" dirty="0">
                <a:solidFill>
                  <a:srgbClr val="042C71"/>
                </a:solidFill>
                <a:latin typeface="Times New Roman" panose="02020603050405020304" pitchFamily="18" charset="0"/>
                <a:cs typeface="Times New Roman" panose="02020603050405020304" pitchFamily="18" charset="0"/>
              </a:rPr>
              <a:t>OSI</a:t>
            </a:r>
            <a:r>
              <a:rPr lang="fa-IR" sz="1600" dirty="0">
                <a:solidFill>
                  <a:srgbClr val="042C71"/>
                </a:solidFill>
                <a:latin typeface="Calibri" panose="020F0502020204030204" pitchFamily="34" charset="0"/>
                <a:cs typeface="Calibri" panose="020F0502020204030204" pitchFamily="34" charset="0"/>
              </a:rPr>
              <a:t> یک مدل هفت لایه ای برای استانداردسازی عملکرد شبکه ها است. </a:t>
            </a:r>
          </a:p>
        </p:txBody>
      </p:sp>
      <p:pic>
        <p:nvPicPr>
          <p:cNvPr id="5" name="Picture 4">
            <a:extLst>
              <a:ext uri="{FF2B5EF4-FFF2-40B4-BE49-F238E27FC236}">
                <a16:creationId xmlns:a16="http://schemas.microsoft.com/office/drawing/2014/main" id="{703A8314-F117-4DA0-9824-E7B073C91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7" y="2186221"/>
            <a:ext cx="2606376" cy="2485553"/>
          </a:xfrm>
          <a:prstGeom prst="rect">
            <a:avLst/>
          </a:prstGeom>
          <a:ln>
            <a:solidFill>
              <a:srgbClr val="042C71"/>
            </a:solidFill>
          </a:ln>
        </p:spPr>
      </p:pic>
      <p:sp>
        <p:nvSpPr>
          <p:cNvPr id="11" name="Rectangle 10">
            <a:extLst>
              <a:ext uri="{FF2B5EF4-FFF2-40B4-BE49-F238E27FC236}">
                <a16:creationId xmlns:a16="http://schemas.microsoft.com/office/drawing/2014/main" id="{D1661D31-08A0-487B-9A6D-AF26E51372B2}"/>
              </a:ext>
            </a:extLst>
          </p:cNvPr>
          <p:cNvSpPr/>
          <p:nvPr/>
        </p:nvSpPr>
        <p:spPr>
          <a:xfrm rot="16200000">
            <a:off x="-3334837" y="3338513"/>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3E86DA4-59D7-4A42-99C3-C3F65E4E3938}"/>
              </a:ext>
            </a:extLst>
          </p:cNvPr>
          <p:cNvSpPr txBox="1"/>
          <p:nvPr/>
        </p:nvSpPr>
        <p:spPr>
          <a:xfrm>
            <a:off x="259385" y="6039159"/>
            <a:ext cx="3523722" cy="4174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b="1" dirty="0">
                <a:solidFill>
                  <a:srgbClr val="042C71"/>
                </a:solidFill>
                <a:latin typeface="Times New Roman" panose="02020603050405020304" pitchFamily="18" charset="0"/>
                <a:cs typeface="Times New Roman" panose="02020603050405020304" pitchFamily="18" charset="0"/>
              </a:rPr>
              <a:t>OSI : </a:t>
            </a:r>
            <a:r>
              <a:rPr lang="en-US" sz="1600" dirty="0">
                <a:solidFill>
                  <a:srgbClr val="8195B8"/>
                </a:solidFill>
                <a:latin typeface="Times New Roman" panose="02020603050405020304" pitchFamily="18" charset="0"/>
                <a:cs typeface="Times New Roman" panose="02020603050405020304" pitchFamily="18" charset="0"/>
              </a:rPr>
              <a:t>Open Systems Interconnection</a:t>
            </a:r>
            <a:endParaRPr lang="fa-IR" sz="1600" dirty="0">
              <a:solidFill>
                <a:srgbClr val="8195B8"/>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591B1A82-2E4C-48CB-A6D8-18009A7B11DF}"/>
              </a:ext>
            </a:extLst>
          </p:cNvPr>
          <p:cNvCxnSpPr>
            <a:cxnSpLocks/>
            <a:stCxn id="15" idx="3"/>
          </p:cNvCxnSpPr>
          <p:nvPr/>
        </p:nvCxnSpPr>
        <p:spPr>
          <a:xfrm>
            <a:off x="1574799" y="5719413"/>
            <a:ext cx="3316364"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885096-4189-4004-BE7D-195E9A198BCA}"/>
              </a:ext>
            </a:extLst>
          </p:cNvPr>
          <p:cNvCxnSpPr>
            <a:cxnSpLocks/>
          </p:cNvCxnSpPr>
          <p:nvPr/>
        </p:nvCxnSpPr>
        <p:spPr>
          <a:xfrm>
            <a:off x="4891163" y="5719413"/>
            <a:ext cx="3" cy="1138587"/>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6834EA-BE0C-40DF-BC1C-9C08620E0059}"/>
              </a:ext>
            </a:extLst>
          </p:cNvPr>
          <p:cNvSpPr/>
          <p:nvPr/>
        </p:nvSpPr>
        <p:spPr>
          <a:xfrm>
            <a:off x="0" y="5550136"/>
            <a:ext cx="1574799" cy="338554"/>
          </a:xfrm>
          <a:prstGeom prst="rect">
            <a:avLst/>
          </a:prstGeom>
          <a:solidFill>
            <a:schemeClr val="bg1"/>
          </a:solid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rgbClr val="042C71"/>
                  </a:solidFill>
                </a:ln>
                <a:solidFill>
                  <a:srgbClr val="CE4912"/>
                </a:solidFill>
                <a:latin typeface="Calibri" panose="020F0502020204030204" pitchFamily="34" charset="0"/>
                <a:cs typeface="Calibri" panose="020F0502020204030204" pitchFamily="34" charset="0"/>
              </a:rPr>
              <a:t>فهرست اختصارات</a:t>
            </a:r>
            <a:endParaRPr lang="en-US" sz="1600" dirty="0">
              <a:ln>
                <a:solidFill>
                  <a:srgbClr val="042C71"/>
                </a:solidFill>
              </a:ln>
              <a:solidFill>
                <a:srgbClr val="CE491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0221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5B1D51-7498-4D31-BF68-4946EFA224DC}"/>
              </a:ext>
            </a:extLst>
          </p:cNvPr>
          <p:cNvSpPr/>
          <p:nvPr/>
        </p:nvSpPr>
        <p:spPr>
          <a:xfrm rot="16200000">
            <a:off x="8672515" y="3338511"/>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ubtitle 2">
            <a:extLst>
              <a:ext uri="{FF2B5EF4-FFF2-40B4-BE49-F238E27FC236}">
                <a16:creationId xmlns:a16="http://schemas.microsoft.com/office/drawing/2014/main" id="{6E5D52CF-43D4-45E8-B6B3-EC831820EF86}"/>
              </a:ext>
            </a:extLst>
          </p:cNvPr>
          <p:cNvSpPr txBox="1">
            <a:spLocks/>
          </p:cNvSpPr>
          <p:nvPr/>
        </p:nvSpPr>
        <p:spPr>
          <a:xfrm>
            <a:off x="8872259" y="2025577"/>
            <a:ext cx="1897156" cy="545629"/>
          </a:xfrm>
          <a:prstGeom prst="rect">
            <a:avLst/>
          </a:prstGeom>
          <a:noFill/>
          <a:ln w="19050">
            <a:noFill/>
          </a:ln>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600" b="1" dirty="0">
                <a:solidFill>
                  <a:srgbClr val="042C71"/>
                </a:solidFill>
                <a:latin typeface="Calibri" panose="020F0502020204030204" pitchFamily="34" charset="0"/>
                <a:cs typeface="Calibri" panose="020F0502020204030204" pitchFamily="34" charset="0"/>
              </a:rPr>
              <a:t>تبدیل </a:t>
            </a:r>
            <a:r>
              <a:rPr lang="en-US" sz="1600" b="1" dirty="0">
                <a:solidFill>
                  <a:srgbClr val="042C71"/>
                </a:solidFill>
                <a:latin typeface="Calibri" panose="020F0502020204030204" pitchFamily="34" charset="0"/>
                <a:cs typeface="Calibri" panose="020F0502020204030204" pitchFamily="34" charset="0"/>
              </a:rPr>
              <a:t>RF</a:t>
            </a:r>
            <a:r>
              <a:rPr lang="fa-IR" sz="1600" b="1" dirty="0">
                <a:solidFill>
                  <a:srgbClr val="042C71"/>
                </a:solidFill>
                <a:latin typeface="Calibri" panose="020F0502020204030204" pitchFamily="34" charset="0"/>
                <a:cs typeface="Calibri" panose="020F0502020204030204" pitchFamily="34" charset="0"/>
              </a:rPr>
              <a:t> ( </a:t>
            </a:r>
            <a:r>
              <a:rPr lang="en-US" sz="1600" b="1" dirty="0">
                <a:solidFill>
                  <a:srgbClr val="042C71"/>
                </a:solidFill>
                <a:latin typeface="Calibri" panose="020F0502020204030204" pitchFamily="34" charset="0"/>
                <a:cs typeface="Calibri" panose="020F0502020204030204" pitchFamily="34" charset="0"/>
              </a:rPr>
              <a:t>RF Conversation</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B7AB93D2-C6CD-4836-A083-2E1D79010CFA}"/>
              </a:ext>
            </a:extLst>
          </p:cNvPr>
          <p:cNvSpPr/>
          <p:nvPr/>
        </p:nvSpPr>
        <p:spPr>
          <a:xfrm>
            <a:off x="7862048" y="2065799"/>
            <a:ext cx="3917581"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F5EAA6D-E579-4E43-BEEB-CBBAFDADF5F4}"/>
              </a:ext>
            </a:extLst>
          </p:cNvPr>
          <p:cNvCxnSpPr>
            <a:cxnSpLocks/>
            <a:stCxn id="39" idx="1"/>
            <a:endCxn id="45" idx="3"/>
          </p:cNvCxnSpPr>
          <p:nvPr/>
        </p:nvCxnSpPr>
        <p:spPr>
          <a:xfrm flipH="1">
            <a:off x="7243482" y="2277524"/>
            <a:ext cx="618566"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38FA210-F59F-463E-A4BA-6FE1EBAB56DA}"/>
              </a:ext>
            </a:extLst>
          </p:cNvPr>
          <p:cNvSpPr txBox="1"/>
          <p:nvPr/>
        </p:nvSpPr>
        <p:spPr>
          <a:xfrm>
            <a:off x="314560" y="2065799"/>
            <a:ext cx="6928922" cy="423449"/>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تبدیل سیگنال های رادیویی به سیگنال های دیجیتال و برعکس</a:t>
            </a:r>
          </a:p>
        </p:txBody>
      </p:sp>
      <p:sp>
        <p:nvSpPr>
          <p:cNvPr id="24" name="TextBox 23">
            <a:extLst>
              <a:ext uri="{FF2B5EF4-FFF2-40B4-BE49-F238E27FC236}">
                <a16:creationId xmlns:a16="http://schemas.microsoft.com/office/drawing/2014/main" id="{6453284D-FDC7-4060-9B67-4BC15F224004}"/>
              </a:ext>
            </a:extLst>
          </p:cNvPr>
          <p:cNvSpPr txBox="1"/>
          <p:nvPr/>
        </p:nvSpPr>
        <p:spPr>
          <a:xfrm>
            <a:off x="8757918" y="245061"/>
            <a:ext cx="3253107"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وظایف اصلی </a:t>
            </a:r>
            <a:r>
              <a:rPr lang="en-US" sz="1600" b="1" dirty="0">
                <a:solidFill>
                  <a:schemeClr val="bg1"/>
                </a:solidFill>
                <a:latin typeface="Calibri" panose="020F0502020204030204" pitchFamily="34" charset="0"/>
                <a:cs typeface="Calibri" panose="020F0502020204030204" pitchFamily="34" charset="0"/>
              </a:rPr>
              <a:t>RRU</a:t>
            </a:r>
          </a:p>
        </p:txBody>
      </p:sp>
      <p:sp>
        <p:nvSpPr>
          <p:cNvPr id="33" name="Subtitle 2">
            <a:extLst>
              <a:ext uri="{FF2B5EF4-FFF2-40B4-BE49-F238E27FC236}">
                <a16:creationId xmlns:a16="http://schemas.microsoft.com/office/drawing/2014/main" id="{DB471A25-C74B-4155-8374-B5813558DBEA}"/>
              </a:ext>
            </a:extLst>
          </p:cNvPr>
          <p:cNvSpPr txBox="1">
            <a:spLocks/>
          </p:cNvSpPr>
          <p:nvPr/>
        </p:nvSpPr>
        <p:spPr>
          <a:xfrm>
            <a:off x="8561496" y="3124839"/>
            <a:ext cx="2518683" cy="608317"/>
          </a:xfrm>
          <a:prstGeom prst="rect">
            <a:avLst/>
          </a:prstGeom>
          <a:noFill/>
          <a:ln w="19050">
            <a:noFill/>
          </a:ln>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600" b="1" dirty="0">
                <a:solidFill>
                  <a:srgbClr val="042C71"/>
                </a:solidFill>
                <a:latin typeface="Calibri" panose="020F0502020204030204" pitchFamily="34" charset="0"/>
                <a:cs typeface="Calibri" panose="020F0502020204030204" pitchFamily="34" charset="0"/>
              </a:rPr>
              <a:t>تبدیل های </a:t>
            </a:r>
            <a:r>
              <a:rPr lang="en-US" sz="1600" b="1" dirty="0">
                <a:solidFill>
                  <a:srgbClr val="042C71"/>
                </a:solidFill>
                <a:latin typeface="Calibri" panose="020F0502020204030204" pitchFamily="34" charset="0"/>
                <a:cs typeface="Calibri" panose="020F0502020204030204" pitchFamily="34" charset="0"/>
              </a:rPr>
              <a:t>RF</a:t>
            </a:r>
            <a:r>
              <a:rPr lang="fa-IR" sz="1600" b="1" dirty="0">
                <a:solidFill>
                  <a:srgbClr val="042C71"/>
                </a:solidFill>
                <a:latin typeface="Calibri" panose="020F0502020204030204" pitchFamily="34" charset="0"/>
                <a:cs typeface="Calibri" panose="020F0502020204030204" pitchFamily="34" charset="0"/>
              </a:rPr>
              <a:t> ( </a:t>
            </a:r>
            <a:r>
              <a:rPr lang="en-US" sz="1600" b="1" dirty="0">
                <a:solidFill>
                  <a:srgbClr val="042C71"/>
                </a:solidFill>
                <a:latin typeface="Calibri" panose="020F0502020204030204" pitchFamily="34" charset="0"/>
                <a:cs typeface="Calibri" panose="020F0502020204030204" pitchFamily="34" charset="0"/>
              </a:rPr>
              <a:t>RF Transformation</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DE39BB5C-AE27-48D1-8D96-8CE9F1BF1454}"/>
              </a:ext>
            </a:extLst>
          </p:cNvPr>
          <p:cNvSpPr/>
          <p:nvPr/>
        </p:nvSpPr>
        <p:spPr>
          <a:xfrm>
            <a:off x="7862048" y="3173759"/>
            <a:ext cx="3917581"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18B5F0E-199F-4E98-8211-402AEBFDF450}"/>
              </a:ext>
            </a:extLst>
          </p:cNvPr>
          <p:cNvCxnSpPr>
            <a:cxnSpLocks/>
            <a:stCxn id="42" idx="1"/>
            <a:endCxn id="46" idx="3"/>
          </p:cNvCxnSpPr>
          <p:nvPr/>
        </p:nvCxnSpPr>
        <p:spPr>
          <a:xfrm flipH="1">
            <a:off x="7243482" y="3385484"/>
            <a:ext cx="618566" cy="1238"/>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568D69-8490-49EF-ACEE-15CA0A6F7DED}"/>
              </a:ext>
            </a:extLst>
          </p:cNvPr>
          <p:cNvSpPr txBox="1"/>
          <p:nvPr/>
        </p:nvSpPr>
        <p:spPr>
          <a:xfrm>
            <a:off x="314560" y="3174997"/>
            <a:ext cx="6928922" cy="423449"/>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وظایفی مانند تقویت سیگنال، فیلترگذاری و تبدیل فرکانس ها </a:t>
            </a:r>
          </a:p>
        </p:txBody>
      </p:sp>
      <p:sp>
        <p:nvSpPr>
          <p:cNvPr id="47" name="Subtitle 2">
            <a:extLst>
              <a:ext uri="{FF2B5EF4-FFF2-40B4-BE49-F238E27FC236}">
                <a16:creationId xmlns:a16="http://schemas.microsoft.com/office/drawing/2014/main" id="{E8BE00D5-F24D-4BCE-96E3-8A61D11A9D74}"/>
              </a:ext>
            </a:extLst>
          </p:cNvPr>
          <p:cNvSpPr txBox="1">
            <a:spLocks/>
          </p:cNvSpPr>
          <p:nvPr/>
        </p:nvSpPr>
        <p:spPr>
          <a:xfrm>
            <a:off x="7704627" y="4256686"/>
            <a:ext cx="4160909" cy="608317"/>
          </a:xfrm>
          <a:prstGeom prst="rect">
            <a:avLst/>
          </a:prstGeom>
          <a:noFill/>
          <a:ln w="19050">
            <a:noFill/>
          </a:ln>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600" b="1" dirty="0">
                <a:solidFill>
                  <a:srgbClr val="042C71"/>
                </a:solidFill>
                <a:latin typeface="Calibri" panose="020F0502020204030204" pitchFamily="34" charset="0"/>
                <a:cs typeface="Calibri" panose="020F0502020204030204" pitchFamily="34" charset="0"/>
              </a:rPr>
              <a:t>مدولاسیون و دمدولاسیون ( </a:t>
            </a:r>
            <a:r>
              <a:rPr lang="en-US" sz="1600" b="1" dirty="0">
                <a:solidFill>
                  <a:srgbClr val="042C71"/>
                </a:solidFill>
                <a:latin typeface="Calibri" panose="020F0502020204030204" pitchFamily="34" charset="0"/>
                <a:cs typeface="Calibri" panose="020F0502020204030204" pitchFamily="34" charset="0"/>
              </a:rPr>
              <a:t>Modulation and Demodulation</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3AE0B177-30DA-4E36-889F-79943041B453}"/>
              </a:ext>
            </a:extLst>
          </p:cNvPr>
          <p:cNvSpPr/>
          <p:nvPr/>
        </p:nvSpPr>
        <p:spPr>
          <a:xfrm>
            <a:off x="7862048" y="4284195"/>
            <a:ext cx="3917580"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1BA8A05B-8188-47AE-9FAD-7745468980EA}"/>
              </a:ext>
            </a:extLst>
          </p:cNvPr>
          <p:cNvCxnSpPr>
            <a:cxnSpLocks/>
            <a:stCxn id="48" idx="1"/>
            <a:endCxn id="50" idx="3"/>
          </p:cNvCxnSpPr>
          <p:nvPr/>
        </p:nvCxnSpPr>
        <p:spPr>
          <a:xfrm flipH="1">
            <a:off x="7243482" y="4495920"/>
            <a:ext cx="618566" cy="1238"/>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F7DB33D-835E-41CD-93A3-1DBD7281FF55}"/>
              </a:ext>
            </a:extLst>
          </p:cNvPr>
          <p:cNvSpPr txBox="1"/>
          <p:nvPr/>
        </p:nvSpPr>
        <p:spPr>
          <a:xfrm>
            <a:off x="314560" y="4285433"/>
            <a:ext cx="6928922" cy="423449"/>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تغییر سیگنال ها برای انتقال داده ها</a:t>
            </a:r>
          </a:p>
        </p:txBody>
      </p:sp>
      <p:sp>
        <p:nvSpPr>
          <p:cNvPr id="60" name="TextBox 59">
            <a:extLst>
              <a:ext uri="{FF2B5EF4-FFF2-40B4-BE49-F238E27FC236}">
                <a16:creationId xmlns:a16="http://schemas.microsoft.com/office/drawing/2014/main" id="{C9BA5A04-FE46-4613-AFA5-50379DA740AA}"/>
              </a:ext>
            </a:extLst>
          </p:cNvPr>
          <p:cNvSpPr txBox="1"/>
          <p:nvPr/>
        </p:nvSpPr>
        <p:spPr>
          <a:xfrm>
            <a:off x="7132320" y="770987"/>
            <a:ext cx="4878705" cy="338554"/>
          </a:xfrm>
          <a:prstGeom prst="rect">
            <a:avLst/>
          </a:prstGeom>
          <a:solidFill>
            <a:srgbClr val="042C71">
              <a:alpha val="50000"/>
            </a:srgb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RRU</a:t>
            </a:r>
            <a:r>
              <a:rPr lang="fa-IR" sz="1600" dirty="0">
                <a:solidFill>
                  <a:schemeClr val="bg1"/>
                </a:solidFill>
                <a:latin typeface="Calibri" panose="020F0502020204030204" pitchFamily="34" charset="0"/>
                <a:cs typeface="Calibri" panose="020F0502020204030204" pitchFamily="34" charset="0"/>
              </a:rPr>
              <a:t> در لایه فیزیکی (</a:t>
            </a:r>
            <a:r>
              <a:rPr lang="en-US" sz="1600" dirty="0">
                <a:solidFill>
                  <a:schemeClr val="bg1"/>
                </a:solidFill>
                <a:latin typeface="Times New Roman" panose="02020603050405020304" pitchFamily="18" charset="0"/>
                <a:cs typeface="Times New Roman" panose="02020603050405020304" pitchFamily="18" charset="0"/>
              </a:rPr>
              <a:t>Physical Layer </a:t>
            </a:r>
            <a:r>
              <a:rPr lang="fa-IR" sz="1600" dirty="0">
                <a:solidFill>
                  <a:schemeClr val="bg1"/>
                </a:solidFill>
                <a:latin typeface="Times New Roman" panose="02020603050405020304" pitchFamily="18" charset="0"/>
                <a:cs typeface="Times New Roman" panose="02020603050405020304" pitchFamily="18" charset="0"/>
              </a:rPr>
              <a:t> </a:t>
            </a:r>
            <a:r>
              <a:rPr lang="fa-IR" sz="1600" dirty="0">
                <a:solidFill>
                  <a:schemeClr val="bg1"/>
                </a:solidFill>
                <a:latin typeface="Calibri" panose="020F0502020204030204" pitchFamily="34" charset="0"/>
                <a:cs typeface="Calibri" panose="020F0502020204030204" pitchFamily="34" charset="0"/>
              </a:rPr>
              <a:t>) مدل </a:t>
            </a:r>
            <a:r>
              <a:rPr lang="en-US" sz="1600" dirty="0">
                <a:solidFill>
                  <a:schemeClr val="bg1"/>
                </a:solidFill>
                <a:latin typeface="Times New Roman" panose="02020603050405020304" pitchFamily="18" charset="0"/>
                <a:cs typeface="Times New Roman" panose="02020603050405020304" pitchFamily="18" charset="0"/>
              </a:rPr>
              <a:t>OSI</a:t>
            </a:r>
            <a:r>
              <a:rPr lang="en-US" sz="1600" dirty="0">
                <a:solidFill>
                  <a:schemeClr val="bg1"/>
                </a:solidFill>
                <a:latin typeface="Calibri" panose="020F0502020204030204" pitchFamily="34" charset="0"/>
                <a:cs typeface="Calibri" panose="020F0502020204030204" pitchFamily="34" charset="0"/>
              </a:rPr>
              <a:t> </a:t>
            </a:r>
            <a:r>
              <a:rPr lang="fa-IR" sz="1600" dirty="0">
                <a:solidFill>
                  <a:schemeClr val="bg1"/>
                </a:solidFill>
                <a:latin typeface="Calibri" panose="020F0502020204030204" pitchFamily="34" charset="0"/>
                <a:cs typeface="Calibri" panose="020F0502020204030204" pitchFamily="34" charset="0"/>
              </a:rPr>
              <a:t> قرار می گیرد.</a:t>
            </a:r>
            <a:endParaRPr lang="en-US"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518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5B1D51-7498-4D31-BF68-4946EFA224DC}"/>
              </a:ext>
            </a:extLst>
          </p:cNvPr>
          <p:cNvSpPr/>
          <p:nvPr/>
        </p:nvSpPr>
        <p:spPr>
          <a:xfrm rot="16200000">
            <a:off x="-3347911" y="3338512"/>
            <a:ext cx="6857999" cy="180975"/>
          </a:xfrm>
          <a:prstGeom prst="rect">
            <a:avLst/>
          </a:prstGeom>
          <a:solidFill>
            <a:srgbClr val="CE4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ubtitle 2">
            <a:extLst>
              <a:ext uri="{FF2B5EF4-FFF2-40B4-BE49-F238E27FC236}">
                <a16:creationId xmlns:a16="http://schemas.microsoft.com/office/drawing/2014/main" id="{6E5D52CF-43D4-45E8-B6B3-EC831820EF86}"/>
              </a:ext>
            </a:extLst>
          </p:cNvPr>
          <p:cNvSpPr txBox="1">
            <a:spLocks/>
          </p:cNvSpPr>
          <p:nvPr/>
        </p:nvSpPr>
        <p:spPr>
          <a:xfrm>
            <a:off x="360880" y="1041005"/>
            <a:ext cx="2455729" cy="545629"/>
          </a:xfrm>
          <a:prstGeom prst="rect">
            <a:avLst/>
          </a:prstGeom>
          <a:noFill/>
          <a:ln w="19050">
            <a:noFill/>
          </a:ln>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en-US" sz="1600" b="1" dirty="0">
                <a:solidFill>
                  <a:srgbClr val="042C71"/>
                </a:solidFill>
                <a:latin typeface="Calibri" panose="020F0502020204030204" pitchFamily="34" charset="0"/>
                <a:cs typeface="Calibri" panose="020F0502020204030204" pitchFamily="34" charset="0"/>
              </a:rPr>
              <a:t>RRC ( Radio Resource Control )</a:t>
            </a:r>
          </a:p>
        </p:txBody>
      </p:sp>
      <p:sp>
        <p:nvSpPr>
          <p:cNvPr id="39" name="Rectangle 38">
            <a:extLst>
              <a:ext uri="{FF2B5EF4-FFF2-40B4-BE49-F238E27FC236}">
                <a16:creationId xmlns:a16="http://schemas.microsoft.com/office/drawing/2014/main" id="{B7AB93D2-C6CD-4836-A083-2E1D79010CFA}"/>
              </a:ext>
            </a:extLst>
          </p:cNvPr>
          <p:cNvSpPr/>
          <p:nvPr/>
        </p:nvSpPr>
        <p:spPr>
          <a:xfrm>
            <a:off x="360879" y="1115849"/>
            <a:ext cx="2455729" cy="423449"/>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F5EAA6D-E579-4E43-BEEB-CBBAFDADF5F4}"/>
              </a:ext>
            </a:extLst>
          </p:cNvPr>
          <p:cNvCxnSpPr>
            <a:cxnSpLocks/>
            <a:stCxn id="39" idx="3"/>
            <a:endCxn id="45" idx="1"/>
          </p:cNvCxnSpPr>
          <p:nvPr/>
        </p:nvCxnSpPr>
        <p:spPr>
          <a:xfrm flipV="1">
            <a:off x="2816608" y="1325390"/>
            <a:ext cx="258916" cy="2184"/>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38FA210-F59F-463E-A4BA-6FE1EBAB56DA}"/>
              </a:ext>
            </a:extLst>
          </p:cNvPr>
          <p:cNvSpPr txBox="1"/>
          <p:nvPr/>
        </p:nvSpPr>
        <p:spPr>
          <a:xfrm>
            <a:off x="3075524" y="928999"/>
            <a:ext cx="8705208" cy="792781"/>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این پروتکل در لایه شبکه ( </a:t>
            </a:r>
            <a:r>
              <a:rPr lang="en-US" sz="1600" dirty="0">
                <a:solidFill>
                  <a:srgbClr val="042C71"/>
                </a:solidFill>
                <a:latin typeface="Times New Roman" panose="02020603050405020304" pitchFamily="18" charset="0"/>
                <a:cs typeface="Times New Roman" panose="02020603050405020304" pitchFamily="18" charset="0"/>
              </a:rPr>
              <a:t>Layer</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Network</a:t>
            </a:r>
            <a:r>
              <a:rPr lang="fa-IR" sz="1600" dirty="0">
                <a:solidFill>
                  <a:srgbClr val="042C71"/>
                </a:solidFill>
                <a:latin typeface="Calibri" panose="020F0502020204030204" pitchFamily="34" charset="0"/>
                <a:cs typeface="Calibri" panose="020F0502020204030204" pitchFamily="34" charset="0"/>
              </a:rPr>
              <a:t> ) قرار می گیرد و مسئولیت مدیریت ارتباطات ، پخش و ارسال پیام ها ، مدیریت ارتباط و </a:t>
            </a:r>
            <a:r>
              <a:rPr lang="en-US" sz="1600" dirty="0">
                <a:solidFill>
                  <a:srgbClr val="042C71"/>
                </a:solidFill>
                <a:latin typeface="Calibri" panose="020F0502020204030204" pitchFamily="34" charset="0"/>
                <a:cs typeface="Calibri" panose="020F0502020204030204" pitchFamily="34" charset="0"/>
              </a:rPr>
              <a:t>Mobility</a:t>
            </a:r>
            <a:r>
              <a:rPr lang="fa-IR" sz="1600" dirty="0">
                <a:solidFill>
                  <a:srgbClr val="042C71"/>
                </a:solidFill>
                <a:latin typeface="Calibri" panose="020F0502020204030204" pitchFamily="34" charset="0"/>
                <a:cs typeface="Calibri" panose="020F0502020204030204" pitchFamily="34" charset="0"/>
              </a:rPr>
              <a:t> و گزارش دهی را بر عهده دارد.</a:t>
            </a:r>
          </a:p>
        </p:txBody>
      </p:sp>
      <p:sp>
        <p:nvSpPr>
          <p:cNvPr id="18" name="TextBox 17">
            <a:extLst>
              <a:ext uri="{FF2B5EF4-FFF2-40B4-BE49-F238E27FC236}">
                <a16:creationId xmlns:a16="http://schemas.microsoft.com/office/drawing/2014/main" id="{63FDC0A7-2497-4210-9362-7A62F8896E11}"/>
              </a:ext>
            </a:extLst>
          </p:cNvPr>
          <p:cNvSpPr txBox="1"/>
          <p:nvPr/>
        </p:nvSpPr>
        <p:spPr>
          <a:xfrm>
            <a:off x="171577" y="245061"/>
            <a:ext cx="3253107" cy="338554"/>
          </a:xfrm>
          <a:prstGeom prst="rect">
            <a:avLst/>
          </a:prstGeom>
          <a:solidFill>
            <a:srgbClr val="CE4912"/>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وظایف اصلی </a:t>
            </a:r>
            <a:r>
              <a:rPr lang="en-US" sz="1600" b="1" dirty="0">
                <a:solidFill>
                  <a:schemeClr val="bg1"/>
                </a:solidFill>
                <a:latin typeface="Calibri" panose="020F0502020204030204" pitchFamily="34" charset="0"/>
                <a:cs typeface="Calibri" panose="020F0502020204030204" pitchFamily="34" charset="0"/>
              </a:rPr>
              <a:t>BBU</a:t>
            </a:r>
          </a:p>
        </p:txBody>
      </p:sp>
      <p:sp>
        <p:nvSpPr>
          <p:cNvPr id="37" name="Subtitle 2">
            <a:extLst>
              <a:ext uri="{FF2B5EF4-FFF2-40B4-BE49-F238E27FC236}">
                <a16:creationId xmlns:a16="http://schemas.microsoft.com/office/drawing/2014/main" id="{78DF742E-EA2C-4347-9C4B-91D5ECF0D652}"/>
              </a:ext>
            </a:extLst>
          </p:cNvPr>
          <p:cNvSpPr txBox="1">
            <a:spLocks/>
          </p:cNvSpPr>
          <p:nvPr/>
        </p:nvSpPr>
        <p:spPr>
          <a:xfrm>
            <a:off x="244460" y="1998825"/>
            <a:ext cx="2758181" cy="1021447"/>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190000"/>
              </a:lnSpc>
            </a:pPr>
            <a:r>
              <a:rPr lang="en-US" sz="1400" b="1" dirty="0">
                <a:solidFill>
                  <a:srgbClr val="042C71"/>
                </a:solidFill>
                <a:latin typeface="Calibri" panose="020F0502020204030204" pitchFamily="34" charset="0"/>
                <a:cs typeface="Calibri" panose="020F0502020204030204" pitchFamily="34" charset="0"/>
              </a:rPr>
              <a:t>PDCP ( Packet Data Convergence Protocol ) </a:t>
            </a:r>
          </a:p>
        </p:txBody>
      </p:sp>
      <p:sp>
        <p:nvSpPr>
          <p:cNvPr id="40" name="Rectangle 39">
            <a:extLst>
              <a:ext uri="{FF2B5EF4-FFF2-40B4-BE49-F238E27FC236}">
                <a16:creationId xmlns:a16="http://schemas.microsoft.com/office/drawing/2014/main" id="{EEEF021F-2FE6-4ADB-A56D-BFA9303F42BF}"/>
              </a:ext>
            </a:extLst>
          </p:cNvPr>
          <p:cNvSpPr/>
          <p:nvPr/>
        </p:nvSpPr>
        <p:spPr>
          <a:xfrm>
            <a:off x="360880" y="2063890"/>
            <a:ext cx="2463843" cy="792781"/>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12A5125-ED59-4094-BA63-6EB2DD1047EB}"/>
              </a:ext>
            </a:extLst>
          </p:cNvPr>
          <p:cNvCxnSpPr>
            <a:cxnSpLocks/>
            <a:stCxn id="40" idx="3"/>
            <a:endCxn id="51" idx="1"/>
          </p:cNvCxnSpPr>
          <p:nvPr/>
        </p:nvCxnSpPr>
        <p:spPr>
          <a:xfrm>
            <a:off x="2824723" y="2460281"/>
            <a:ext cx="250802" cy="0"/>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A641E-3EED-485F-ABE7-270086C15DEE}"/>
              </a:ext>
            </a:extLst>
          </p:cNvPr>
          <p:cNvSpPr txBox="1"/>
          <p:nvPr/>
        </p:nvSpPr>
        <p:spPr>
          <a:xfrm>
            <a:off x="3075525" y="2063890"/>
            <a:ext cx="8705208" cy="792781"/>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این پروتکل در لایه شبکه قرار دارد و وظایفی مانند مدیریت </a:t>
            </a:r>
            <a:r>
              <a:rPr lang="en-US" sz="1600" dirty="0">
                <a:solidFill>
                  <a:srgbClr val="042C71"/>
                </a:solidFill>
                <a:latin typeface="Times New Roman" panose="02020603050405020304" pitchFamily="18" charset="0"/>
                <a:cs typeface="Times New Roman" panose="02020603050405020304" pitchFamily="18" charset="0"/>
              </a:rPr>
              <a:t>header</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های </a:t>
            </a:r>
            <a:r>
              <a:rPr lang="en-US" sz="1600" dirty="0">
                <a:solidFill>
                  <a:srgbClr val="042C71"/>
                </a:solidFill>
                <a:latin typeface="Times New Roman" panose="02020603050405020304" pitchFamily="18" charset="0"/>
                <a:cs typeface="Times New Roman" panose="02020603050405020304" pitchFamily="18" charset="0"/>
              </a:rPr>
              <a:t>IP</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امنیت و عملکردهای دیگری مانند رمزنگاری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Ciphering</a:t>
            </a:r>
            <a:r>
              <a:rPr lang="fa-IR" sz="1600" dirty="0">
                <a:solidFill>
                  <a:srgbClr val="042C71"/>
                </a:solidFill>
                <a:latin typeface="Calibri" panose="020F0502020204030204" pitchFamily="34" charset="0"/>
                <a:cs typeface="Calibri" panose="020F0502020204030204" pitchFamily="34" charset="0"/>
              </a:rPr>
              <a:t> ) و حفاظت یکپارچگی ( </a:t>
            </a:r>
            <a:r>
              <a:rPr lang="en-US" sz="1600" dirty="0">
                <a:solidFill>
                  <a:srgbClr val="042C71"/>
                </a:solidFill>
                <a:latin typeface="Times New Roman" panose="02020603050405020304" pitchFamily="18" charset="0"/>
                <a:cs typeface="Times New Roman" panose="02020603050405020304" pitchFamily="18" charset="0"/>
              </a:rPr>
              <a:t>Protection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Integrity</a:t>
            </a:r>
            <a:r>
              <a:rPr lang="fa-IR" sz="1600" dirty="0">
                <a:solidFill>
                  <a:srgbClr val="042C71"/>
                </a:solidFill>
                <a:latin typeface="Calibri" panose="020F0502020204030204" pitchFamily="34" charset="0"/>
                <a:cs typeface="Calibri" panose="020F0502020204030204" pitchFamily="34" charset="0"/>
              </a:rPr>
              <a:t> ) را انجام می دهد</a:t>
            </a:r>
          </a:p>
        </p:txBody>
      </p:sp>
      <p:sp>
        <p:nvSpPr>
          <p:cNvPr id="52" name="Subtitle 2">
            <a:extLst>
              <a:ext uri="{FF2B5EF4-FFF2-40B4-BE49-F238E27FC236}">
                <a16:creationId xmlns:a16="http://schemas.microsoft.com/office/drawing/2014/main" id="{E6C0CCC6-EFD9-45C1-8D54-AF5128D4C64B}"/>
              </a:ext>
            </a:extLst>
          </p:cNvPr>
          <p:cNvSpPr txBox="1">
            <a:spLocks/>
          </p:cNvSpPr>
          <p:nvPr/>
        </p:nvSpPr>
        <p:spPr>
          <a:xfrm>
            <a:off x="619794" y="3341206"/>
            <a:ext cx="2007511" cy="493925"/>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en-US" sz="1400" b="1" dirty="0">
                <a:solidFill>
                  <a:srgbClr val="042C71"/>
                </a:solidFill>
                <a:latin typeface="Calibri" panose="020F0502020204030204" pitchFamily="34" charset="0"/>
                <a:cs typeface="Calibri" panose="020F0502020204030204" pitchFamily="34" charset="0"/>
              </a:rPr>
              <a:t>RLC (Radio Link Control )</a:t>
            </a:r>
          </a:p>
        </p:txBody>
      </p:sp>
      <p:sp>
        <p:nvSpPr>
          <p:cNvPr id="53" name="Rectangle 52">
            <a:extLst>
              <a:ext uri="{FF2B5EF4-FFF2-40B4-BE49-F238E27FC236}">
                <a16:creationId xmlns:a16="http://schemas.microsoft.com/office/drawing/2014/main" id="{DEB687E1-8EDE-420E-B5E8-798F3048594A}"/>
              </a:ext>
            </a:extLst>
          </p:cNvPr>
          <p:cNvSpPr/>
          <p:nvPr/>
        </p:nvSpPr>
        <p:spPr>
          <a:xfrm>
            <a:off x="360879" y="3439546"/>
            <a:ext cx="2471959" cy="423449"/>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68EB82BA-5F21-4430-A3BE-5C25DC4D0905}"/>
              </a:ext>
            </a:extLst>
          </p:cNvPr>
          <p:cNvCxnSpPr>
            <a:cxnSpLocks/>
            <a:stCxn id="53" idx="3"/>
            <a:endCxn id="55" idx="1"/>
          </p:cNvCxnSpPr>
          <p:nvPr/>
        </p:nvCxnSpPr>
        <p:spPr>
          <a:xfrm flipV="1">
            <a:off x="2832838" y="3649087"/>
            <a:ext cx="242686" cy="2184"/>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7C823C4-4635-4F51-8A5A-0A8E710FD32C}"/>
              </a:ext>
            </a:extLst>
          </p:cNvPr>
          <p:cNvSpPr txBox="1"/>
          <p:nvPr/>
        </p:nvSpPr>
        <p:spPr>
          <a:xfrm>
            <a:off x="3075524" y="3252696"/>
            <a:ext cx="8705208" cy="792781"/>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این پروتکل در لایه پیوند داده (</a:t>
            </a:r>
            <a:r>
              <a:rPr lang="en-US" sz="1600" dirty="0">
                <a:solidFill>
                  <a:srgbClr val="042C71"/>
                </a:solidFill>
                <a:latin typeface="Times New Roman" panose="02020603050405020304" pitchFamily="18" charset="0"/>
                <a:cs typeface="Times New Roman" panose="02020603050405020304" pitchFamily="18" charset="0"/>
              </a:rPr>
              <a:t>Layer</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Link</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Data</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قرار می گیرد و مسئولیت هایی مانند تکه تکه کردن (</a:t>
            </a:r>
            <a:r>
              <a:rPr lang="en-US" sz="1600" dirty="0">
                <a:solidFill>
                  <a:srgbClr val="042C71"/>
                </a:solidFill>
                <a:latin typeface="Times New Roman" panose="02020603050405020304" pitchFamily="18" charset="0"/>
                <a:cs typeface="Times New Roman" panose="02020603050405020304" pitchFamily="18" charset="0"/>
              </a:rPr>
              <a:t>Segmentation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و </a:t>
            </a:r>
            <a:r>
              <a:rPr lang="fa-IR" sz="1600" dirty="0" err="1">
                <a:solidFill>
                  <a:srgbClr val="042C71"/>
                </a:solidFill>
                <a:latin typeface="Calibri" panose="020F0502020204030204" pitchFamily="34" charset="0"/>
                <a:cs typeface="Calibri" panose="020F0502020204030204" pitchFamily="34" charset="0"/>
              </a:rPr>
              <a:t>بازترکیب</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Reassembly</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داده ها ، کنترل جریان و تصحیح خطا را بر عهده دارد</a:t>
            </a:r>
          </a:p>
        </p:txBody>
      </p:sp>
      <p:sp>
        <p:nvSpPr>
          <p:cNvPr id="56" name="Subtitle 2">
            <a:extLst>
              <a:ext uri="{FF2B5EF4-FFF2-40B4-BE49-F238E27FC236}">
                <a16:creationId xmlns:a16="http://schemas.microsoft.com/office/drawing/2014/main" id="{46617576-3BB2-4D01-A585-5BF341965C7A}"/>
              </a:ext>
            </a:extLst>
          </p:cNvPr>
          <p:cNvSpPr txBox="1">
            <a:spLocks/>
          </p:cNvSpPr>
          <p:nvPr/>
        </p:nvSpPr>
        <p:spPr>
          <a:xfrm>
            <a:off x="352764" y="4649991"/>
            <a:ext cx="2471959" cy="543445"/>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en-US" sz="1400" b="1" dirty="0">
                <a:solidFill>
                  <a:srgbClr val="042C71"/>
                </a:solidFill>
                <a:latin typeface="Calibri" panose="020F0502020204030204" pitchFamily="34" charset="0"/>
                <a:cs typeface="Calibri" panose="020F0502020204030204" pitchFamily="34" charset="0"/>
              </a:rPr>
              <a:t>MAC (Medium Access Control )</a:t>
            </a:r>
          </a:p>
        </p:txBody>
      </p:sp>
      <p:sp>
        <p:nvSpPr>
          <p:cNvPr id="57" name="Rectangle 56">
            <a:extLst>
              <a:ext uri="{FF2B5EF4-FFF2-40B4-BE49-F238E27FC236}">
                <a16:creationId xmlns:a16="http://schemas.microsoft.com/office/drawing/2014/main" id="{1823E595-2105-465F-8D3A-8282F776928E}"/>
              </a:ext>
            </a:extLst>
          </p:cNvPr>
          <p:cNvSpPr/>
          <p:nvPr/>
        </p:nvSpPr>
        <p:spPr>
          <a:xfrm>
            <a:off x="360879" y="4751929"/>
            <a:ext cx="2463844" cy="423449"/>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5F38B2C-7B78-429C-839C-9F5615B0DF2A}"/>
              </a:ext>
            </a:extLst>
          </p:cNvPr>
          <p:cNvCxnSpPr>
            <a:cxnSpLocks/>
            <a:stCxn id="57" idx="3"/>
            <a:endCxn id="59" idx="1"/>
          </p:cNvCxnSpPr>
          <p:nvPr/>
        </p:nvCxnSpPr>
        <p:spPr>
          <a:xfrm flipV="1">
            <a:off x="2824723" y="4961470"/>
            <a:ext cx="250801" cy="2184"/>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8727900-0D84-419E-9693-5FB56A14C29F}"/>
              </a:ext>
            </a:extLst>
          </p:cNvPr>
          <p:cNvSpPr txBox="1"/>
          <p:nvPr/>
        </p:nvSpPr>
        <p:spPr>
          <a:xfrm>
            <a:off x="3075524" y="4565079"/>
            <a:ext cx="8705208" cy="792781"/>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این لایه نیز در لایه پیوند داده ( </a:t>
            </a:r>
            <a:r>
              <a:rPr lang="en-US" sz="1600" dirty="0">
                <a:solidFill>
                  <a:srgbClr val="042C71"/>
                </a:solidFill>
                <a:latin typeface="Times New Roman" panose="02020603050405020304" pitchFamily="18" charset="0"/>
                <a:cs typeface="Times New Roman" panose="02020603050405020304" pitchFamily="18" charset="0"/>
              </a:rPr>
              <a:t>Layer</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Link</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Data</a:t>
            </a:r>
            <a:r>
              <a:rPr lang="fa-IR" sz="1600" dirty="0">
                <a:solidFill>
                  <a:srgbClr val="042C71"/>
                </a:solidFill>
                <a:latin typeface="Calibri" panose="020F0502020204030204" pitchFamily="34" charset="0"/>
                <a:cs typeface="Calibri" panose="020F0502020204030204" pitchFamily="34" charset="0"/>
              </a:rPr>
              <a:t> ) قرار می گیرد و وظایفی مانند دسترسی به رسانه ، </a:t>
            </a:r>
            <a:r>
              <a:rPr lang="en-US" sz="1600" dirty="0">
                <a:solidFill>
                  <a:srgbClr val="042C71"/>
                </a:solidFill>
                <a:latin typeface="Times New Roman" panose="02020603050405020304" pitchFamily="18" charset="0"/>
                <a:cs typeface="Times New Roman" panose="02020603050405020304" pitchFamily="18" charset="0"/>
              </a:rPr>
              <a:t>Carrier</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Aggregation</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نگاشت کانال ها ، (</a:t>
            </a:r>
            <a:r>
              <a:rPr lang="en-US" sz="1600" dirty="0">
                <a:solidFill>
                  <a:srgbClr val="042C71"/>
                </a:solidFill>
                <a:latin typeface="Times New Roman" panose="02020603050405020304" pitchFamily="18" charset="0"/>
                <a:cs typeface="Times New Roman" panose="02020603050405020304" pitchFamily="18" charset="0"/>
              </a:rPr>
              <a:t>Request Repeat Automatic Hybrid </a:t>
            </a:r>
            <a:r>
              <a:rPr lang="en-US" sz="1600" dirty="0">
                <a:solidFill>
                  <a:srgbClr val="042C71"/>
                </a:solidFill>
                <a:latin typeface="Calibri" panose="020F0502020204030204" pitchFamily="34" charset="0"/>
                <a:cs typeface="Calibri" panose="020F0502020204030204" pitchFamily="34" charset="0"/>
              </a:rPr>
              <a:t>(</a:t>
            </a:r>
            <a:r>
              <a:rPr lang="en-US" sz="1600" dirty="0">
                <a:solidFill>
                  <a:srgbClr val="042C71"/>
                </a:solidFill>
                <a:latin typeface="Times New Roman" panose="02020603050405020304" pitchFamily="18" charset="0"/>
                <a:cs typeface="Times New Roman" panose="02020603050405020304" pitchFamily="18" charset="0"/>
              </a:rPr>
              <a:t>HARQ</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زمان بندی بسته ها را بر عهده دارد</a:t>
            </a:r>
          </a:p>
        </p:txBody>
      </p:sp>
      <p:sp>
        <p:nvSpPr>
          <p:cNvPr id="60" name="Subtitle 2">
            <a:extLst>
              <a:ext uri="{FF2B5EF4-FFF2-40B4-BE49-F238E27FC236}">
                <a16:creationId xmlns:a16="http://schemas.microsoft.com/office/drawing/2014/main" id="{7042D610-C2E1-49E4-A368-BCBEFF90E1ED}"/>
              </a:ext>
            </a:extLst>
          </p:cNvPr>
          <p:cNvSpPr txBox="1">
            <a:spLocks/>
          </p:cNvSpPr>
          <p:nvPr/>
        </p:nvSpPr>
        <p:spPr>
          <a:xfrm>
            <a:off x="319260" y="5833377"/>
            <a:ext cx="2471959" cy="543445"/>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en-US" sz="1400" b="1" dirty="0">
                <a:solidFill>
                  <a:srgbClr val="042C71"/>
                </a:solidFill>
                <a:latin typeface="Calibri" panose="020F0502020204030204" pitchFamily="34" charset="0"/>
                <a:cs typeface="Calibri" panose="020F0502020204030204" pitchFamily="34" charset="0"/>
              </a:rPr>
              <a:t>PHY ( Physical Layer )</a:t>
            </a:r>
          </a:p>
        </p:txBody>
      </p:sp>
      <p:sp>
        <p:nvSpPr>
          <p:cNvPr id="61" name="Rectangle 60">
            <a:extLst>
              <a:ext uri="{FF2B5EF4-FFF2-40B4-BE49-F238E27FC236}">
                <a16:creationId xmlns:a16="http://schemas.microsoft.com/office/drawing/2014/main" id="{CE76814C-E299-4311-A591-9F84A5591865}"/>
              </a:ext>
            </a:extLst>
          </p:cNvPr>
          <p:cNvSpPr/>
          <p:nvPr/>
        </p:nvSpPr>
        <p:spPr>
          <a:xfrm>
            <a:off x="360879" y="5935315"/>
            <a:ext cx="2463844" cy="423449"/>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F6441E4-42F0-49CC-B0A3-B3EA15515252}"/>
              </a:ext>
            </a:extLst>
          </p:cNvPr>
          <p:cNvCxnSpPr>
            <a:cxnSpLocks/>
            <a:stCxn id="61" idx="3"/>
            <a:endCxn id="63" idx="1"/>
          </p:cNvCxnSpPr>
          <p:nvPr/>
        </p:nvCxnSpPr>
        <p:spPr>
          <a:xfrm flipV="1">
            <a:off x="2824723" y="6144856"/>
            <a:ext cx="250801" cy="2184"/>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3FD63D8-E23A-4951-AC44-1D0F670C0453}"/>
              </a:ext>
            </a:extLst>
          </p:cNvPr>
          <p:cNvSpPr txBox="1"/>
          <p:nvPr/>
        </p:nvSpPr>
        <p:spPr>
          <a:xfrm>
            <a:off x="3075524" y="5748465"/>
            <a:ext cx="8671704" cy="792781"/>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این لایه شامل تمامی وظایف اصلی لایه فیزیکی مانند </a:t>
            </a:r>
            <a:r>
              <a:rPr lang="en-US" sz="1600" dirty="0">
                <a:solidFill>
                  <a:srgbClr val="042C71"/>
                </a:solidFill>
                <a:latin typeface="Times New Roman" panose="02020603050405020304" pitchFamily="18" charset="0"/>
                <a:cs typeface="Times New Roman" panose="02020603050405020304" pitchFamily="18" charset="0"/>
              </a:rPr>
              <a:t>Decoding and Coding</a:t>
            </a:r>
            <a:r>
              <a:rPr lang="fa-IR" sz="16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Modulation</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and</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Demodulation</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مدیریت منابع و اجرای تبدیل فوریه و تبدیل فوریه معکوس است</a:t>
            </a:r>
          </a:p>
        </p:txBody>
      </p:sp>
    </p:spTree>
    <p:extLst>
      <p:ext uri="{BB962C8B-B14F-4D97-AF65-F5344CB8AC3E}">
        <p14:creationId xmlns:p14="http://schemas.microsoft.com/office/powerpoint/2010/main" val="309064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5CA4642-24D7-4B3F-84DF-AB56F91A68DE}"/>
              </a:ext>
            </a:extLst>
          </p:cNvPr>
          <p:cNvSpPr/>
          <p:nvPr/>
        </p:nvSpPr>
        <p:spPr>
          <a:xfrm>
            <a:off x="10228510" y="1054485"/>
            <a:ext cx="1704116" cy="419419"/>
          </a:xfrm>
          <a:prstGeom prst="rect">
            <a:avLst/>
          </a:prstGeom>
          <a:solidFill>
            <a:srgbClr val="042C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DEC65-CE23-4457-BF66-24C8CFA1857F}"/>
              </a:ext>
            </a:extLst>
          </p:cNvPr>
          <p:cNvSpPr>
            <a:spLocks noGrp="1"/>
          </p:cNvSpPr>
          <p:nvPr>
            <p:ph type="ctrTitle"/>
          </p:nvPr>
        </p:nvSpPr>
        <p:spPr>
          <a:xfrm>
            <a:off x="0" y="126207"/>
            <a:ext cx="12192000" cy="576262"/>
          </a:xfrm>
          <a:solidFill>
            <a:srgbClr val="FAE250"/>
          </a:solidFill>
        </p:spPr>
        <p:txBody>
          <a:bodyPr/>
          <a:lstStyle/>
          <a:p>
            <a:pPr rtl="1"/>
            <a:r>
              <a:rPr lang="fa-IR" sz="2400" dirty="0">
                <a:solidFill>
                  <a:srgbClr val="042C71"/>
                </a:solidFill>
                <a:latin typeface="+mn-lt"/>
                <a:ea typeface="+mn-ea"/>
                <a:cs typeface="B Titr" panose="00000700000000000000" pitchFamily="2" charset="-78"/>
              </a:rPr>
              <a:t>تقسیم واحدهای رادیویی ، مرکزی و توزیع شده ( </a:t>
            </a:r>
            <a:r>
              <a:rPr lang="en-US" sz="2400" dirty="0">
                <a:solidFill>
                  <a:srgbClr val="042C71"/>
                </a:solidFill>
                <a:latin typeface="+mn-lt"/>
                <a:ea typeface="+mn-ea"/>
                <a:cs typeface="B Titr" panose="00000700000000000000" pitchFamily="2" charset="-78"/>
              </a:rPr>
              <a:t>RU – CU – DU</a:t>
            </a:r>
            <a:r>
              <a:rPr lang="fa-IR" sz="2400" dirty="0">
                <a:solidFill>
                  <a:srgbClr val="042C71"/>
                </a:solidFill>
                <a:latin typeface="+mn-lt"/>
                <a:ea typeface="+mn-ea"/>
                <a:cs typeface="B Titr" panose="00000700000000000000" pitchFamily="2" charset="-78"/>
              </a:rPr>
              <a:t> ) </a:t>
            </a:r>
            <a:endParaRPr lang="en-US" sz="2400" dirty="0">
              <a:solidFill>
                <a:srgbClr val="042C71"/>
              </a:solidFill>
              <a:latin typeface="+mn-lt"/>
              <a:ea typeface="+mn-ea"/>
              <a:cs typeface="B Titr" panose="00000700000000000000" pitchFamily="2" charset="-78"/>
            </a:endParaRPr>
          </a:p>
        </p:txBody>
      </p:sp>
      <p:sp>
        <p:nvSpPr>
          <p:cNvPr id="8" name="Rectangle 7">
            <a:extLst>
              <a:ext uri="{FF2B5EF4-FFF2-40B4-BE49-F238E27FC236}">
                <a16:creationId xmlns:a16="http://schemas.microsoft.com/office/drawing/2014/main" id="{155B1D51-7498-4D31-BF68-4946EFA224DC}"/>
              </a:ext>
            </a:extLst>
          </p:cNvPr>
          <p:cNvSpPr/>
          <p:nvPr/>
        </p:nvSpPr>
        <p:spPr>
          <a:xfrm rot="16200000">
            <a:off x="8672515" y="3338511"/>
            <a:ext cx="6857999" cy="180975"/>
          </a:xfrm>
          <a:prstGeom prst="rect">
            <a:avLst/>
          </a:prstGeom>
          <a:solidFill>
            <a:srgbClr val="FAE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2C71"/>
              </a:solidFill>
            </a:endParaRPr>
          </a:p>
        </p:txBody>
      </p:sp>
      <p:sp>
        <p:nvSpPr>
          <p:cNvPr id="26" name="Rectangle 25">
            <a:extLst>
              <a:ext uri="{FF2B5EF4-FFF2-40B4-BE49-F238E27FC236}">
                <a16:creationId xmlns:a16="http://schemas.microsoft.com/office/drawing/2014/main" id="{7C1753ED-7007-4D5E-BAFB-BD7B97FCA763}"/>
              </a:ext>
            </a:extLst>
          </p:cNvPr>
          <p:cNvSpPr/>
          <p:nvPr/>
        </p:nvSpPr>
        <p:spPr>
          <a:xfrm>
            <a:off x="10228510" y="1046435"/>
            <a:ext cx="1704116" cy="419419"/>
          </a:xfrm>
          <a:prstGeom prst="rect">
            <a:avLst/>
          </a:prstGeom>
          <a:noFill/>
          <a:ln>
            <a:solidFill>
              <a:srgbClr val="FAE2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B4E5D302-D778-4659-BB2A-BDBC8A793542}"/>
              </a:ext>
            </a:extLst>
          </p:cNvPr>
          <p:cNvCxnSpPr>
            <a:cxnSpLocks/>
            <a:stCxn id="26" idx="1"/>
            <a:endCxn id="22" idx="3"/>
          </p:cNvCxnSpPr>
          <p:nvPr/>
        </p:nvCxnSpPr>
        <p:spPr>
          <a:xfrm flipH="1" flipV="1">
            <a:off x="9889101" y="1254130"/>
            <a:ext cx="339409" cy="2015"/>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068F4E-FA07-4A09-A4F9-9C80B2728DCA}"/>
              </a:ext>
            </a:extLst>
          </p:cNvPr>
          <p:cNvSpPr txBox="1"/>
          <p:nvPr/>
        </p:nvSpPr>
        <p:spPr>
          <a:xfrm>
            <a:off x="89646" y="1899651"/>
            <a:ext cx="9533843" cy="423449"/>
          </a:xfrm>
          <a:prstGeom prst="rect">
            <a:avLst/>
          </a:prstGeom>
          <a:solidFill>
            <a:srgbClr val="042C71">
              <a:alpha val="10000"/>
            </a:srgbClr>
          </a:solidFill>
          <a:ln>
            <a:solidFill>
              <a:srgbClr val="FAE250"/>
            </a:solidFill>
          </a:ln>
        </p:spPr>
        <p:txBody>
          <a:bodyPr wrap="square" rtlCol="0">
            <a:spAutoFit/>
          </a:bodyPr>
          <a:lstStyle/>
          <a:p>
            <a:pPr algn="ctr" defTabSz="457200" rtl="1">
              <a:lnSpc>
                <a:spcPct val="150000"/>
              </a:lnSpc>
            </a:pPr>
            <a:r>
              <a:rPr lang="fa-IR" sz="1600" b="1" dirty="0">
                <a:solidFill>
                  <a:srgbClr val="042C71"/>
                </a:solidFill>
                <a:latin typeface="Calibri" panose="020F0502020204030204" pitchFamily="34" charset="0"/>
                <a:cs typeface="Calibri" panose="020F0502020204030204" pitchFamily="34" charset="0"/>
              </a:rPr>
              <a:t>واحد مرکزی ( </a:t>
            </a:r>
            <a:r>
              <a:rPr lang="en-US" sz="1600" dirty="0">
                <a:solidFill>
                  <a:srgbClr val="042C71"/>
                </a:solidFill>
                <a:latin typeface="Times New Roman" panose="02020603050405020304" pitchFamily="18" charset="0"/>
                <a:cs typeface="Times New Roman" panose="02020603050405020304" pitchFamily="18" charset="0"/>
              </a:rPr>
              <a:t>CU</a:t>
            </a:r>
            <a:r>
              <a:rPr lang="en-US" sz="1600" b="1" dirty="0">
                <a:solidFill>
                  <a:srgbClr val="042C71"/>
                </a:solidFill>
                <a:latin typeface="Calibri" panose="020F0502020204030204" pitchFamily="34" charset="0"/>
                <a:cs typeface="Calibri" panose="020F0502020204030204" pitchFamily="34" charset="0"/>
              </a:rPr>
              <a:t> _ </a:t>
            </a:r>
            <a:r>
              <a:rPr lang="en-US" sz="1600" dirty="0">
                <a:solidFill>
                  <a:srgbClr val="042C71"/>
                </a:solidFill>
                <a:latin typeface="Times New Roman" panose="02020603050405020304" pitchFamily="18" charset="0"/>
                <a:cs typeface="Times New Roman" panose="02020603050405020304" pitchFamily="18" charset="0"/>
              </a:rPr>
              <a:t>Centralized</a:t>
            </a:r>
            <a:r>
              <a:rPr lang="en-US" sz="1600" b="1"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Unit</a:t>
            </a:r>
            <a:r>
              <a:rPr lang="fa-IR" sz="1600" b="1" dirty="0">
                <a:solidFill>
                  <a:srgbClr val="042C71"/>
                </a:solidFill>
                <a:latin typeface="Calibri" panose="020F0502020204030204" pitchFamily="34" charset="0"/>
                <a:cs typeface="Calibri" panose="020F0502020204030204" pitchFamily="34" charset="0"/>
              </a:rPr>
              <a:t> ) :  </a:t>
            </a:r>
            <a:r>
              <a:rPr lang="fa-IR" sz="1600" dirty="0">
                <a:solidFill>
                  <a:srgbClr val="042C71"/>
                </a:solidFill>
                <a:latin typeface="Calibri" panose="020F0502020204030204" pitchFamily="34" charset="0"/>
                <a:cs typeface="Calibri" panose="020F0502020204030204" pitchFamily="34" charset="0"/>
              </a:rPr>
              <a:t>مسئول مدیریت پروتکل های لایه بالاتر و برخی از وظایف شبکه ای است</a:t>
            </a:r>
          </a:p>
        </p:txBody>
      </p:sp>
      <p:cxnSp>
        <p:nvCxnSpPr>
          <p:cNvPr id="9" name="Straight Connector 8">
            <a:extLst>
              <a:ext uri="{FF2B5EF4-FFF2-40B4-BE49-F238E27FC236}">
                <a16:creationId xmlns:a16="http://schemas.microsoft.com/office/drawing/2014/main" id="{77A17D2C-9621-448E-9A37-AE39A249F436}"/>
              </a:ext>
            </a:extLst>
          </p:cNvPr>
          <p:cNvCxnSpPr>
            <a:cxnSpLocks/>
            <a:stCxn id="26" idx="2"/>
          </p:cNvCxnSpPr>
          <p:nvPr/>
        </p:nvCxnSpPr>
        <p:spPr>
          <a:xfrm flipH="1">
            <a:off x="11080566" y="1465854"/>
            <a:ext cx="2" cy="3355681"/>
          </a:xfrm>
          <a:prstGeom prst="line">
            <a:avLst/>
          </a:prstGeom>
          <a:ln w="25400">
            <a:solidFill>
              <a:srgbClr val="FAE250"/>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057857E-627D-4B4E-8572-2521533BBA2B}"/>
              </a:ext>
            </a:extLst>
          </p:cNvPr>
          <p:cNvCxnSpPr>
            <a:cxnSpLocks/>
          </p:cNvCxnSpPr>
          <p:nvPr/>
        </p:nvCxnSpPr>
        <p:spPr>
          <a:xfrm>
            <a:off x="9623490" y="2111376"/>
            <a:ext cx="1457077" cy="0"/>
          </a:xfrm>
          <a:prstGeom prst="line">
            <a:avLst/>
          </a:prstGeom>
          <a:ln w="25400">
            <a:solidFill>
              <a:srgbClr val="FAE250"/>
            </a:solidFill>
            <a:prstDash val="lg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5071BC-3897-4363-8B7B-23909BBE3F2E}"/>
              </a:ext>
            </a:extLst>
          </p:cNvPr>
          <p:cNvSpPr txBox="1"/>
          <p:nvPr/>
        </p:nvSpPr>
        <p:spPr>
          <a:xfrm>
            <a:off x="89646" y="1042405"/>
            <a:ext cx="9799455" cy="423449"/>
          </a:xfrm>
          <a:prstGeom prst="rect">
            <a:avLst/>
          </a:prstGeom>
          <a:solidFill>
            <a:srgbClr val="042C71">
              <a:alpha val="50000"/>
            </a:srgbClr>
          </a:solidFill>
          <a:ln>
            <a:solidFill>
              <a:srgbClr val="FAE250"/>
            </a:solidFill>
          </a:ln>
        </p:spPr>
        <p:txBody>
          <a:bodyPr wrap="square" rtlCol="0">
            <a:spAutoFit/>
          </a:bodyPr>
          <a:lstStyle/>
          <a:p>
            <a:pPr algn="ctr" defTabSz="457200" rtl="1">
              <a:lnSpc>
                <a:spcPct val="150000"/>
              </a:lnSpc>
            </a:pPr>
            <a:r>
              <a:rPr lang="fa-IR" sz="1600" dirty="0">
                <a:solidFill>
                  <a:schemeClr val="bg1"/>
                </a:solidFill>
                <a:latin typeface="Calibri" panose="020F0502020204030204" pitchFamily="34" charset="0"/>
                <a:cs typeface="Calibri" panose="020F0502020204030204" pitchFamily="34" charset="0"/>
              </a:rPr>
              <a:t>در این نسل برای افزایش انعطاف پذیری و مقیاس پذیری ، معماری شبکه بهینه سازی شده و بخش</a:t>
            </a:r>
            <a:r>
              <a:rPr lang="en-US" sz="1600" dirty="0">
                <a:solidFill>
                  <a:schemeClr val="bg1"/>
                </a:solidFill>
                <a:latin typeface="Times New Roman" panose="02020603050405020304" pitchFamily="18" charset="0"/>
                <a:cs typeface="Times New Roman" panose="02020603050405020304" pitchFamily="18" charset="0"/>
              </a:rPr>
              <a:t>Baseband</a:t>
            </a:r>
            <a:r>
              <a:rPr lang="en-US" sz="1600" dirty="0">
                <a:solidFill>
                  <a:schemeClr val="bg1"/>
                </a:solidFill>
                <a:latin typeface="Calibri" panose="020F0502020204030204" pitchFamily="34" charset="0"/>
                <a:cs typeface="Calibri" panose="020F0502020204030204" pitchFamily="34" charset="0"/>
              </a:rPr>
              <a:t> </a:t>
            </a:r>
            <a:r>
              <a:rPr lang="fa-IR" sz="1600" dirty="0">
                <a:solidFill>
                  <a:schemeClr val="bg1"/>
                </a:solidFill>
                <a:latin typeface="Calibri" panose="020F0502020204030204" pitchFamily="34" charset="0"/>
                <a:cs typeface="Calibri" panose="020F0502020204030204" pitchFamily="34" charset="0"/>
              </a:rPr>
              <a:t> به دو واحد مجزا تقسیم شده است</a:t>
            </a:r>
          </a:p>
        </p:txBody>
      </p:sp>
      <p:sp>
        <p:nvSpPr>
          <p:cNvPr id="17" name="Subtitle 2">
            <a:extLst>
              <a:ext uri="{FF2B5EF4-FFF2-40B4-BE49-F238E27FC236}">
                <a16:creationId xmlns:a16="http://schemas.microsoft.com/office/drawing/2014/main" id="{EBE4863C-6484-4680-80A7-550417A6F5DF}"/>
              </a:ext>
            </a:extLst>
          </p:cNvPr>
          <p:cNvSpPr txBox="1">
            <a:spLocks/>
          </p:cNvSpPr>
          <p:nvPr/>
        </p:nvSpPr>
        <p:spPr>
          <a:xfrm>
            <a:off x="9465069" y="920224"/>
            <a:ext cx="3230993" cy="545629"/>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600" b="1" dirty="0">
                <a:solidFill>
                  <a:schemeClr val="bg1"/>
                </a:solidFill>
                <a:latin typeface="Calibri" panose="020F0502020204030204" pitchFamily="34" charset="0"/>
                <a:cs typeface="Calibri" panose="020F0502020204030204" pitchFamily="34" charset="0"/>
              </a:rPr>
              <a:t>عملکرد واحد </a:t>
            </a:r>
            <a:r>
              <a:rPr lang="en-US" sz="1600" b="1" dirty="0">
                <a:solidFill>
                  <a:schemeClr val="bg1"/>
                </a:solidFill>
                <a:latin typeface="Calibri" panose="020F0502020204030204" pitchFamily="34" charset="0"/>
                <a:cs typeface="Calibri" panose="020F0502020204030204" pitchFamily="34" charset="0"/>
              </a:rPr>
              <a:t>BBU </a:t>
            </a:r>
          </a:p>
        </p:txBody>
      </p:sp>
      <p:cxnSp>
        <p:nvCxnSpPr>
          <p:cNvPr id="14" name="Straight Connector 13">
            <a:extLst>
              <a:ext uri="{FF2B5EF4-FFF2-40B4-BE49-F238E27FC236}">
                <a16:creationId xmlns:a16="http://schemas.microsoft.com/office/drawing/2014/main" id="{3FE29807-9ACD-48FB-9960-03EBC447107C}"/>
              </a:ext>
            </a:extLst>
          </p:cNvPr>
          <p:cNvCxnSpPr>
            <a:cxnSpLocks/>
          </p:cNvCxnSpPr>
          <p:nvPr/>
        </p:nvCxnSpPr>
        <p:spPr>
          <a:xfrm>
            <a:off x="9623489" y="2968507"/>
            <a:ext cx="1457077" cy="0"/>
          </a:xfrm>
          <a:prstGeom prst="line">
            <a:avLst/>
          </a:prstGeom>
          <a:ln w="25400">
            <a:solidFill>
              <a:srgbClr val="FAE250"/>
            </a:solidFill>
            <a:prstDash val="lg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C7ED22-150A-4C6E-AC40-6E5379D9CDC1}"/>
              </a:ext>
            </a:extLst>
          </p:cNvPr>
          <p:cNvSpPr txBox="1"/>
          <p:nvPr/>
        </p:nvSpPr>
        <p:spPr>
          <a:xfrm>
            <a:off x="85714" y="2756782"/>
            <a:ext cx="9533843" cy="423449"/>
          </a:xfrm>
          <a:prstGeom prst="rect">
            <a:avLst/>
          </a:prstGeom>
          <a:solidFill>
            <a:srgbClr val="042C71">
              <a:alpha val="10000"/>
            </a:srgbClr>
          </a:solidFill>
          <a:ln>
            <a:solidFill>
              <a:srgbClr val="FAE250"/>
            </a:solidFill>
          </a:ln>
        </p:spPr>
        <p:txBody>
          <a:bodyPr wrap="square" rtlCol="0">
            <a:spAutoFit/>
          </a:bodyPr>
          <a:lstStyle/>
          <a:p>
            <a:pPr algn="ctr" defTabSz="457200" rtl="1">
              <a:lnSpc>
                <a:spcPct val="150000"/>
              </a:lnSpc>
            </a:pPr>
            <a:r>
              <a:rPr lang="fa-IR" sz="1600" b="1" dirty="0">
                <a:solidFill>
                  <a:srgbClr val="042C71"/>
                </a:solidFill>
                <a:latin typeface="Calibri" panose="020F0502020204030204" pitchFamily="34" charset="0"/>
                <a:cs typeface="Calibri" panose="020F0502020204030204" pitchFamily="34" charset="0"/>
              </a:rPr>
              <a:t>واحد توزیع شده ( </a:t>
            </a:r>
            <a:r>
              <a:rPr lang="en-US" sz="1600" dirty="0">
                <a:solidFill>
                  <a:srgbClr val="042C71"/>
                </a:solidFill>
                <a:latin typeface="Times New Roman" panose="02020603050405020304" pitchFamily="18" charset="0"/>
                <a:cs typeface="Times New Roman" panose="02020603050405020304" pitchFamily="18" charset="0"/>
              </a:rPr>
              <a:t>DU</a:t>
            </a:r>
            <a:r>
              <a:rPr lang="en-US" sz="1600" b="1" dirty="0">
                <a:solidFill>
                  <a:srgbClr val="042C71"/>
                </a:solidFill>
                <a:latin typeface="Calibri" panose="020F0502020204030204" pitchFamily="34" charset="0"/>
                <a:cs typeface="Calibri" panose="020F0502020204030204" pitchFamily="34" charset="0"/>
              </a:rPr>
              <a:t> _ </a:t>
            </a:r>
            <a:r>
              <a:rPr lang="en-US" sz="1600" dirty="0">
                <a:solidFill>
                  <a:srgbClr val="042C71"/>
                </a:solidFill>
                <a:latin typeface="Times New Roman" panose="02020603050405020304" pitchFamily="18" charset="0"/>
                <a:cs typeface="Times New Roman" panose="02020603050405020304" pitchFamily="18" charset="0"/>
              </a:rPr>
              <a:t>Distributed</a:t>
            </a:r>
            <a:r>
              <a:rPr lang="en-US" sz="1600" b="1"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Unit</a:t>
            </a:r>
            <a:r>
              <a:rPr lang="fa-IR" sz="1600" b="1" dirty="0">
                <a:solidFill>
                  <a:srgbClr val="042C71"/>
                </a:solidFill>
                <a:latin typeface="Calibri" panose="020F0502020204030204" pitchFamily="34" charset="0"/>
                <a:cs typeface="Calibri" panose="020F0502020204030204" pitchFamily="34" charset="0"/>
              </a:rPr>
              <a:t> ) :  </a:t>
            </a:r>
            <a:r>
              <a:rPr lang="fa-IR" sz="1600" dirty="0">
                <a:solidFill>
                  <a:srgbClr val="042C71"/>
                </a:solidFill>
                <a:latin typeface="Calibri" panose="020F0502020204030204" pitchFamily="34" charset="0"/>
                <a:cs typeface="Calibri" panose="020F0502020204030204" pitchFamily="34" charset="0"/>
              </a:rPr>
              <a:t>وظایف پردازش سیگنال های لایه پایین و ارتباطات محلی را بر عهده دارد</a:t>
            </a:r>
          </a:p>
        </p:txBody>
      </p:sp>
      <p:pic>
        <p:nvPicPr>
          <p:cNvPr id="24" name="Picture 23">
            <a:extLst>
              <a:ext uri="{FF2B5EF4-FFF2-40B4-BE49-F238E27FC236}">
                <a16:creationId xmlns:a16="http://schemas.microsoft.com/office/drawing/2014/main" id="{76E6A4CC-0B4C-4DFC-9994-A90137136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782" y="3631334"/>
            <a:ext cx="3393169" cy="2287530"/>
          </a:xfrm>
          <a:prstGeom prst="rect">
            <a:avLst/>
          </a:prstGeom>
          <a:ln>
            <a:solidFill>
              <a:srgbClr val="FAE250"/>
            </a:solidFill>
          </a:ln>
        </p:spPr>
      </p:pic>
      <p:cxnSp>
        <p:nvCxnSpPr>
          <p:cNvPr id="31" name="Straight Connector 30">
            <a:extLst>
              <a:ext uri="{FF2B5EF4-FFF2-40B4-BE49-F238E27FC236}">
                <a16:creationId xmlns:a16="http://schemas.microsoft.com/office/drawing/2014/main" id="{C76B255A-19C7-4E55-B034-DCD69E443EE2}"/>
              </a:ext>
            </a:extLst>
          </p:cNvPr>
          <p:cNvCxnSpPr>
            <a:cxnSpLocks/>
            <a:stCxn id="24" idx="3"/>
          </p:cNvCxnSpPr>
          <p:nvPr/>
        </p:nvCxnSpPr>
        <p:spPr>
          <a:xfrm>
            <a:off x="5762951" y="4775099"/>
            <a:ext cx="5317615" cy="0"/>
          </a:xfrm>
          <a:prstGeom prst="line">
            <a:avLst/>
          </a:prstGeom>
          <a:ln w="25400">
            <a:solidFill>
              <a:srgbClr val="FAE250"/>
            </a:solidFill>
            <a:prstDash val="lg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BC4138-7DE0-46B6-B0CB-71761450F083}"/>
              </a:ext>
            </a:extLst>
          </p:cNvPr>
          <p:cNvSpPr txBox="1"/>
          <p:nvPr/>
        </p:nvSpPr>
        <p:spPr>
          <a:xfrm>
            <a:off x="6682324" y="6378749"/>
            <a:ext cx="5328703" cy="369332"/>
          </a:xfrm>
          <a:prstGeom prst="rect">
            <a:avLst/>
          </a:prstGeom>
          <a:solidFill>
            <a:srgbClr val="FAE250">
              <a:alpha val="10000"/>
            </a:srgbClr>
          </a:solidFill>
          <a:ln>
            <a:noFill/>
          </a:ln>
        </p:spPr>
        <p:txBody>
          <a:bodyPr wrap="none" rtlCol="0">
            <a:spAutoFit/>
          </a:bodyPr>
          <a:lstStyle/>
          <a:p>
            <a:pPr algn="ctr" rtl="1"/>
            <a:r>
              <a:rPr lang="fa-IR" sz="1600" dirty="0">
                <a:solidFill>
                  <a:srgbClr val="042C71"/>
                </a:solidFill>
                <a:latin typeface="Calibri" panose="020F0502020204030204" pitchFamily="34" charset="0"/>
                <a:cs typeface="Calibri" panose="020F0502020204030204" pitchFamily="34" charset="0"/>
              </a:rPr>
              <a:t>این تقسیم بندی که تحت استاندارد </a:t>
            </a:r>
            <a:r>
              <a:rPr lang="en-US" sz="1600" dirty="0">
                <a:solidFill>
                  <a:srgbClr val="042C71"/>
                </a:solidFill>
                <a:latin typeface="Calibri" panose="020F0502020204030204" pitchFamily="34" charset="0"/>
                <a:cs typeface="Calibri" panose="020F0502020204030204" pitchFamily="34" charset="0"/>
              </a:rPr>
              <a:t>3</a:t>
            </a:r>
            <a:r>
              <a:rPr lang="en-US" sz="1600" dirty="0">
                <a:solidFill>
                  <a:srgbClr val="042C71"/>
                </a:solidFill>
                <a:latin typeface="Times New Roman" panose="02020603050405020304" pitchFamily="18" charset="0"/>
                <a:cs typeface="Times New Roman" panose="02020603050405020304" pitchFamily="18" charset="0"/>
              </a:rPr>
              <a:t>GPP</a:t>
            </a:r>
            <a:r>
              <a:rPr lang="en-US" dirty="0">
                <a:solidFill>
                  <a:srgbClr val="042C71"/>
                </a:solidFill>
              </a:rPr>
              <a:t> </a:t>
            </a:r>
            <a:r>
              <a:rPr lang="en-US" sz="1600" dirty="0">
                <a:solidFill>
                  <a:srgbClr val="042C71"/>
                </a:solidFill>
                <a:latin typeface="Times New Roman" panose="02020603050405020304" pitchFamily="18" charset="0"/>
                <a:cs typeface="Times New Roman" panose="02020603050405020304" pitchFamily="18" charset="0"/>
              </a:rPr>
              <a:t>TR</a:t>
            </a:r>
            <a:r>
              <a:rPr lang="en-US" dirty="0">
                <a:solidFill>
                  <a:srgbClr val="042C71"/>
                </a:solidFill>
              </a:rPr>
              <a:t> </a:t>
            </a:r>
            <a:r>
              <a:rPr lang="en-US" sz="1600" dirty="0">
                <a:solidFill>
                  <a:srgbClr val="042C71"/>
                </a:solidFill>
                <a:latin typeface="Calibri" panose="020F0502020204030204" pitchFamily="34" charset="0"/>
                <a:cs typeface="Calibri" panose="020F0502020204030204" pitchFamily="34" charset="0"/>
              </a:rPr>
              <a:t>38.801</a:t>
            </a:r>
            <a:r>
              <a:rPr lang="fa-IR" dirty="0">
                <a:solidFill>
                  <a:srgbClr val="042C71"/>
                </a:solidFill>
              </a:rPr>
              <a:t> </a:t>
            </a:r>
            <a:r>
              <a:rPr lang="fa-IR" sz="1600" dirty="0">
                <a:solidFill>
                  <a:srgbClr val="042C71"/>
                </a:solidFill>
                <a:latin typeface="Calibri" panose="020F0502020204030204" pitchFamily="34" charset="0"/>
                <a:cs typeface="Calibri" panose="020F0502020204030204" pitchFamily="34" charset="0"/>
              </a:rPr>
              <a:t>معرفی شده است</a:t>
            </a:r>
            <a:r>
              <a:rPr lang="fa-IR" dirty="0">
                <a:solidFill>
                  <a:srgbClr val="042C71"/>
                </a:solidFill>
              </a:rPr>
              <a:t>. </a:t>
            </a:r>
            <a:endParaRPr lang="en-US" dirty="0">
              <a:solidFill>
                <a:srgbClr val="042C71"/>
              </a:solidFill>
            </a:endParaRPr>
          </a:p>
        </p:txBody>
      </p:sp>
      <p:sp>
        <p:nvSpPr>
          <p:cNvPr id="35" name="TextBox 34">
            <a:extLst>
              <a:ext uri="{FF2B5EF4-FFF2-40B4-BE49-F238E27FC236}">
                <a16:creationId xmlns:a16="http://schemas.microsoft.com/office/drawing/2014/main" id="{B44AC0DF-DD57-4D83-B925-6AE2408C9981}"/>
              </a:ext>
            </a:extLst>
          </p:cNvPr>
          <p:cNvSpPr txBox="1"/>
          <p:nvPr/>
        </p:nvSpPr>
        <p:spPr>
          <a:xfrm>
            <a:off x="7680995" y="5488298"/>
            <a:ext cx="4330032" cy="369332"/>
          </a:xfrm>
          <a:prstGeom prst="rect">
            <a:avLst/>
          </a:prstGeom>
          <a:solidFill>
            <a:srgbClr val="FAE250">
              <a:alpha val="10000"/>
            </a:srgbClr>
          </a:solidFill>
          <a:ln>
            <a:noFill/>
          </a:ln>
        </p:spPr>
        <p:txBody>
          <a:bodyPr wrap="none" rtlCol="0">
            <a:spAutoFit/>
          </a:bodyPr>
          <a:lstStyle>
            <a:defPPr>
              <a:defRPr lang="en-US"/>
            </a:defPPr>
            <a:lvl1pPr algn="ctr" rtl="1"/>
          </a:lstStyle>
          <a:p>
            <a:r>
              <a:rPr lang="fa-IR" sz="1600" dirty="0">
                <a:solidFill>
                  <a:srgbClr val="042C71"/>
                </a:solidFill>
                <a:latin typeface="Calibri" panose="020F0502020204030204" pitchFamily="34" charset="0"/>
                <a:cs typeface="Calibri" panose="020F0502020204030204" pitchFamily="34" charset="0"/>
              </a:rPr>
              <a:t>یکی از مزایای این نوع </a:t>
            </a:r>
            <a:r>
              <a:rPr lang="en-US" sz="1600" dirty="0">
                <a:solidFill>
                  <a:srgbClr val="042C71"/>
                </a:solidFill>
                <a:latin typeface="Times New Roman" panose="02020603050405020304" pitchFamily="18" charset="0"/>
                <a:cs typeface="Times New Roman" panose="02020603050405020304" pitchFamily="18" charset="0"/>
              </a:rPr>
              <a:t>Split</a:t>
            </a:r>
            <a:r>
              <a:rPr lang="en-US" dirty="0">
                <a:solidFill>
                  <a:srgbClr val="042C71"/>
                </a:solidFill>
              </a:rPr>
              <a:t> </a:t>
            </a:r>
            <a:r>
              <a:rPr lang="fa-IR" dirty="0">
                <a:solidFill>
                  <a:srgbClr val="042C71"/>
                </a:solidFill>
              </a:rPr>
              <a:t> ، </a:t>
            </a:r>
            <a:r>
              <a:rPr lang="en-US" sz="1600" dirty="0">
                <a:solidFill>
                  <a:srgbClr val="042C71"/>
                </a:solidFill>
                <a:latin typeface="Times New Roman" panose="02020603050405020304" pitchFamily="18" charset="0"/>
                <a:cs typeface="Times New Roman" panose="02020603050405020304" pitchFamily="18" charset="0"/>
              </a:rPr>
              <a:t>Cloud</a:t>
            </a:r>
            <a:r>
              <a:rPr lang="en-US" dirty="0">
                <a:solidFill>
                  <a:srgbClr val="042C71"/>
                </a:solidFill>
              </a:rPr>
              <a:t> </a:t>
            </a:r>
            <a:r>
              <a:rPr lang="en-US" sz="1600" dirty="0">
                <a:solidFill>
                  <a:srgbClr val="042C71"/>
                </a:solidFill>
                <a:latin typeface="Times New Roman" panose="02020603050405020304" pitchFamily="18" charset="0"/>
                <a:cs typeface="Times New Roman" panose="02020603050405020304" pitchFamily="18" charset="0"/>
              </a:rPr>
              <a:t>Optimization</a:t>
            </a:r>
            <a:r>
              <a:rPr lang="fa-IR" dirty="0">
                <a:solidFill>
                  <a:srgbClr val="042C71"/>
                </a:solidFill>
              </a:rPr>
              <a:t> </a:t>
            </a:r>
            <a:r>
              <a:rPr lang="fa-IR" sz="1600" dirty="0">
                <a:solidFill>
                  <a:srgbClr val="042C71"/>
                </a:solidFill>
                <a:latin typeface="Calibri" panose="020F0502020204030204" pitchFamily="34" charset="0"/>
                <a:cs typeface="Calibri" panose="020F0502020204030204" pitchFamily="34" charset="0"/>
              </a:rPr>
              <a:t>است</a:t>
            </a:r>
            <a:r>
              <a:rPr lang="fa-IR" dirty="0">
                <a:solidFill>
                  <a:srgbClr val="042C71"/>
                </a:solidFill>
              </a:rPr>
              <a:t>.</a:t>
            </a:r>
          </a:p>
        </p:txBody>
      </p:sp>
      <p:sp>
        <p:nvSpPr>
          <p:cNvPr id="37" name="TextBox 36">
            <a:extLst>
              <a:ext uri="{FF2B5EF4-FFF2-40B4-BE49-F238E27FC236}">
                <a16:creationId xmlns:a16="http://schemas.microsoft.com/office/drawing/2014/main" id="{891F1FB2-37E3-4D3F-95D5-3EE186CAC388}"/>
              </a:ext>
            </a:extLst>
          </p:cNvPr>
          <p:cNvSpPr txBox="1"/>
          <p:nvPr/>
        </p:nvSpPr>
        <p:spPr>
          <a:xfrm>
            <a:off x="7075060" y="5933523"/>
            <a:ext cx="4935967" cy="369332"/>
          </a:xfrm>
          <a:prstGeom prst="rect">
            <a:avLst/>
          </a:prstGeom>
          <a:solidFill>
            <a:srgbClr val="FAE250">
              <a:alpha val="10000"/>
            </a:srgbClr>
          </a:solidFill>
          <a:ln>
            <a:noFill/>
          </a:ln>
        </p:spPr>
        <p:txBody>
          <a:bodyPr wrap="none" rtlCol="0">
            <a:spAutoFit/>
          </a:bodyPr>
          <a:lstStyle>
            <a:defPPr>
              <a:defRPr lang="en-US"/>
            </a:defPPr>
            <a:lvl1pPr algn="ctr" rtl="1"/>
          </a:lstStyle>
          <a:p>
            <a:pPr algn="ctr" rtl="1"/>
            <a:r>
              <a:rPr lang="fa-IR" sz="1600" dirty="0">
                <a:solidFill>
                  <a:srgbClr val="042C71"/>
                </a:solidFill>
                <a:latin typeface="Calibri" panose="020F0502020204030204" pitchFamily="34" charset="0"/>
                <a:cs typeface="Calibri" panose="020F0502020204030204" pitchFamily="34" charset="0"/>
              </a:rPr>
              <a:t>وظیفه پردازش به صورت مجازی بر </a:t>
            </a:r>
            <a:r>
              <a:rPr lang="en-US" sz="1600" dirty="0">
                <a:solidFill>
                  <a:srgbClr val="042C71"/>
                </a:solidFill>
                <a:latin typeface="Times New Roman" panose="02020603050405020304" pitchFamily="18" charset="0"/>
                <a:cs typeface="Times New Roman" panose="02020603050405020304" pitchFamily="18" charset="0"/>
              </a:rPr>
              <a:t>Cloud</a:t>
            </a:r>
            <a:r>
              <a:rPr lang="en-US" dirty="0">
                <a:solidFill>
                  <a:srgbClr val="042C71"/>
                </a:solidFill>
              </a:rPr>
              <a:t> </a:t>
            </a:r>
            <a:r>
              <a:rPr lang="en-US" sz="1600" dirty="0">
                <a:solidFill>
                  <a:srgbClr val="042C71"/>
                </a:solidFill>
                <a:latin typeface="Times New Roman" panose="02020603050405020304" pitchFamily="18" charset="0"/>
                <a:cs typeface="Times New Roman" panose="02020603050405020304" pitchFamily="18" charset="0"/>
              </a:rPr>
              <a:t>Server</a:t>
            </a:r>
            <a:r>
              <a:rPr lang="fa-IR" dirty="0">
                <a:solidFill>
                  <a:srgbClr val="042C71"/>
                </a:solidFill>
              </a:rPr>
              <a:t> </a:t>
            </a:r>
            <a:r>
              <a:rPr lang="fa-IR" sz="1600" dirty="0">
                <a:solidFill>
                  <a:srgbClr val="042C71"/>
                </a:solidFill>
                <a:latin typeface="Calibri" panose="020F0502020204030204" pitchFamily="34" charset="0"/>
                <a:cs typeface="Calibri" panose="020F0502020204030204" pitchFamily="34" charset="0"/>
              </a:rPr>
              <a:t>ها</a:t>
            </a:r>
            <a:r>
              <a:rPr lang="fa-IR" dirty="0">
                <a:solidFill>
                  <a:srgbClr val="042C71"/>
                </a:solidFill>
              </a:rPr>
              <a:t> </a:t>
            </a:r>
            <a:r>
              <a:rPr lang="fa-IR" sz="1600" dirty="0">
                <a:solidFill>
                  <a:srgbClr val="042C71"/>
                </a:solidFill>
                <a:latin typeface="Calibri" panose="020F0502020204030204" pitchFamily="34" charset="0"/>
                <a:cs typeface="Calibri" panose="020F0502020204030204" pitchFamily="34" charset="0"/>
              </a:rPr>
              <a:t>اجرا می‌شود</a:t>
            </a:r>
            <a:r>
              <a:rPr lang="fa-IR" dirty="0">
                <a:solidFill>
                  <a:srgbClr val="042C71"/>
                </a:solidFill>
              </a:rPr>
              <a:t>.</a:t>
            </a:r>
            <a:endParaRPr lang="en-US" dirty="0">
              <a:solidFill>
                <a:srgbClr val="042C71"/>
              </a:solidFill>
            </a:endParaRPr>
          </a:p>
        </p:txBody>
      </p:sp>
      <p:sp>
        <p:nvSpPr>
          <p:cNvPr id="38" name="TextBox 37">
            <a:extLst>
              <a:ext uri="{FF2B5EF4-FFF2-40B4-BE49-F238E27FC236}">
                <a16:creationId xmlns:a16="http://schemas.microsoft.com/office/drawing/2014/main" id="{2D9C7507-A198-474B-BB24-21FB9C26A4EB}"/>
              </a:ext>
            </a:extLst>
          </p:cNvPr>
          <p:cNvSpPr txBox="1"/>
          <p:nvPr/>
        </p:nvSpPr>
        <p:spPr>
          <a:xfrm>
            <a:off x="11375917" y="5069094"/>
            <a:ext cx="635110" cy="338554"/>
          </a:xfrm>
          <a:prstGeom prst="rect">
            <a:avLst/>
          </a:prstGeom>
          <a:solidFill>
            <a:srgbClr val="FAE250">
              <a:alpha val="50000"/>
            </a:srgbClr>
          </a:solidFill>
          <a:ln>
            <a:solidFill>
              <a:srgbClr val="042C71"/>
            </a:solidFill>
          </a:ln>
        </p:spPr>
        <p:txBody>
          <a:bodyPr wrap="none" rtlCol="0">
            <a:spAutoFit/>
          </a:bodyPr>
          <a:lstStyle>
            <a:defPPr>
              <a:defRPr lang="en-US"/>
            </a:defPPr>
            <a:lvl1pPr algn="ctr" rtl="1"/>
          </a:lstStyle>
          <a:p>
            <a:r>
              <a:rPr lang="fa-IR" sz="1600" b="1" dirty="0">
                <a:solidFill>
                  <a:srgbClr val="042C71"/>
                </a:solidFill>
                <a:latin typeface="Calibri" panose="020F0502020204030204" pitchFamily="34" charset="0"/>
                <a:cs typeface="Calibri" panose="020F0502020204030204" pitchFamily="34" charset="0"/>
              </a:rPr>
              <a:t>نکات :</a:t>
            </a:r>
          </a:p>
        </p:txBody>
      </p:sp>
    </p:spTree>
    <p:extLst>
      <p:ext uri="{BB962C8B-B14F-4D97-AF65-F5344CB8AC3E}">
        <p14:creationId xmlns:p14="http://schemas.microsoft.com/office/powerpoint/2010/main" val="341199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4F6310B-5172-4E3C-AE85-5FF89F0BCC92}"/>
              </a:ext>
            </a:extLst>
          </p:cNvPr>
          <p:cNvSpPr/>
          <p:nvPr/>
        </p:nvSpPr>
        <p:spPr>
          <a:xfrm>
            <a:off x="0" y="3925936"/>
            <a:ext cx="12191999" cy="2956710"/>
          </a:xfrm>
          <a:prstGeom prst="rect">
            <a:avLst/>
          </a:prstGeom>
          <a:solidFill>
            <a:srgbClr val="042C7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487F55-EC4D-43D2-B0F3-23C09DA9BA36}"/>
              </a:ext>
            </a:extLst>
          </p:cNvPr>
          <p:cNvSpPr txBox="1"/>
          <p:nvPr/>
        </p:nvSpPr>
        <p:spPr>
          <a:xfrm>
            <a:off x="7955279" y="684745"/>
            <a:ext cx="4236720" cy="2916439"/>
          </a:xfrm>
          <a:prstGeom prst="rect">
            <a:avLst/>
          </a:prstGeom>
          <a:solidFill>
            <a:srgbClr val="042C71">
              <a:alpha val="50000"/>
            </a:srgbClr>
          </a:solidFill>
        </p:spPr>
        <p:txBody>
          <a:bodyPr wrap="square">
            <a:spAutoFit/>
          </a:bodyPr>
          <a:lstStyle/>
          <a:p>
            <a:pPr algn="just" rtl="1">
              <a:lnSpc>
                <a:spcPct val="300000"/>
              </a:lnSpc>
            </a:pPr>
            <a:r>
              <a:rPr lang="fa-IR" sz="1600" dirty="0">
                <a:solidFill>
                  <a:schemeClr val="bg1"/>
                </a:solidFill>
                <a:latin typeface="Calibri" panose="020F0502020204030204" pitchFamily="34" charset="0"/>
                <a:cs typeface="Calibri" panose="020F0502020204030204" pitchFamily="34" charset="0"/>
              </a:rPr>
              <a:t>این رابط وصل کننده </a:t>
            </a:r>
            <a:r>
              <a:rPr lang="en-US" sz="1600" dirty="0">
                <a:solidFill>
                  <a:schemeClr val="bg1"/>
                </a:solidFill>
                <a:latin typeface="Times New Roman" panose="02020603050405020304" pitchFamily="18" charset="0"/>
                <a:cs typeface="Times New Roman" panose="02020603050405020304" pitchFamily="18" charset="0"/>
              </a:rPr>
              <a:t>CU</a:t>
            </a:r>
            <a:r>
              <a:rPr lang="en-US" sz="1600" dirty="0">
                <a:solidFill>
                  <a:schemeClr val="bg1"/>
                </a:solidFill>
                <a:latin typeface="Calibri" panose="020F0502020204030204" pitchFamily="34" charset="0"/>
                <a:cs typeface="Calibri" panose="020F0502020204030204" pitchFamily="34" charset="0"/>
              </a:rPr>
              <a:t> </a:t>
            </a:r>
            <a:r>
              <a:rPr lang="fa-IR" sz="1600" dirty="0">
                <a:solidFill>
                  <a:schemeClr val="bg1"/>
                </a:solidFill>
                <a:latin typeface="Calibri" panose="020F0502020204030204" pitchFamily="34" charset="0"/>
                <a:cs typeface="Calibri" panose="020F0502020204030204" pitchFamily="34" charset="0"/>
              </a:rPr>
              <a:t> و </a:t>
            </a:r>
            <a:r>
              <a:rPr lang="en-US" sz="1600" dirty="0">
                <a:solidFill>
                  <a:schemeClr val="bg1"/>
                </a:solidFill>
                <a:latin typeface="Times New Roman" panose="02020603050405020304" pitchFamily="18" charset="0"/>
                <a:cs typeface="Times New Roman" panose="02020603050405020304" pitchFamily="18" charset="0"/>
              </a:rPr>
              <a:t>DU</a:t>
            </a:r>
            <a:r>
              <a:rPr lang="fa-IR" sz="1600" dirty="0">
                <a:solidFill>
                  <a:schemeClr val="bg1"/>
                </a:solidFill>
                <a:latin typeface="Calibri" panose="020F0502020204030204" pitchFamily="34" charset="0"/>
                <a:cs typeface="Calibri" panose="020F0502020204030204" pitchFamily="34" charset="0"/>
              </a:rPr>
              <a:t> است. این رابط تبادل داده و سیگنال های کنترلی بین این دو مولفه را فراهم می‌کند و امکان هماهنگی و همگام سازی بین عناصر پردازش مرکزی و توزیع شده را نیز فراهم می کند.</a:t>
            </a:r>
            <a:endParaRPr lang="en-US" sz="16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1CE6F5E-81A5-4481-8D89-8B12962C4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40" y="3802072"/>
            <a:ext cx="4986429" cy="3055928"/>
          </a:xfrm>
          <a:prstGeom prst="rect">
            <a:avLst/>
          </a:prstGeom>
        </p:spPr>
      </p:pic>
      <p:pic>
        <p:nvPicPr>
          <p:cNvPr id="7" name="Picture 6">
            <a:extLst>
              <a:ext uri="{FF2B5EF4-FFF2-40B4-BE49-F238E27FC236}">
                <a16:creationId xmlns:a16="http://schemas.microsoft.com/office/drawing/2014/main" id="{A93D99C2-3C58-4106-AC15-AE984B1E2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0" y="1149380"/>
            <a:ext cx="4735598" cy="3115110"/>
          </a:xfrm>
          <a:prstGeom prst="rect">
            <a:avLst/>
          </a:prstGeom>
        </p:spPr>
      </p:pic>
      <p:sp>
        <p:nvSpPr>
          <p:cNvPr id="9" name="Rectangle 8">
            <a:extLst>
              <a:ext uri="{FF2B5EF4-FFF2-40B4-BE49-F238E27FC236}">
                <a16:creationId xmlns:a16="http://schemas.microsoft.com/office/drawing/2014/main" id="{625401C0-3F26-4A6C-952D-9975744BDFB1}"/>
              </a:ext>
            </a:extLst>
          </p:cNvPr>
          <p:cNvSpPr/>
          <p:nvPr/>
        </p:nvSpPr>
        <p:spPr>
          <a:xfrm>
            <a:off x="6766560" y="3729453"/>
            <a:ext cx="1046480" cy="36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16C050-D726-42E3-B6BD-4B21E352EADB}"/>
              </a:ext>
            </a:extLst>
          </p:cNvPr>
          <p:cNvSpPr txBox="1"/>
          <p:nvPr/>
        </p:nvSpPr>
        <p:spPr>
          <a:xfrm>
            <a:off x="0" y="1001708"/>
            <a:ext cx="7955280"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تکامل معماری </a:t>
            </a:r>
            <a:r>
              <a:rPr lang="en-US" sz="1600" b="1" dirty="0">
                <a:solidFill>
                  <a:schemeClr val="bg1"/>
                </a:solidFill>
                <a:latin typeface="Calibri" panose="020F0502020204030204" pitchFamily="34" charset="0"/>
                <a:cs typeface="Calibri" panose="020F0502020204030204" pitchFamily="34" charset="0"/>
              </a:rPr>
              <a:t>BTS</a:t>
            </a:r>
            <a:r>
              <a:rPr lang="fa-IR" sz="1600" b="1" dirty="0">
                <a:solidFill>
                  <a:schemeClr val="bg1"/>
                </a:solidFill>
                <a:latin typeface="Calibri" panose="020F0502020204030204" pitchFamily="34" charset="0"/>
                <a:cs typeface="Calibri" panose="020F0502020204030204" pitchFamily="34" charset="0"/>
              </a:rPr>
              <a:t> از گذشته تا کنون</a:t>
            </a:r>
            <a:endParaRPr lang="en-US" sz="1600" b="1"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545C816-6F94-4107-B394-F7A80E869A8A}"/>
              </a:ext>
            </a:extLst>
          </p:cNvPr>
          <p:cNvSpPr txBox="1"/>
          <p:nvPr/>
        </p:nvSpPr>
        <p:spPr>
          <a:xfrm>
            <a:off x="5347328" y="3925936"/>
            <a:ext cx="6844671"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مقایسه نسل چهار و پنج</a:t>
            </a:r>
            <a:endParaRPr lang="en-US" sz="1600" b="1" dirty="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FFB34CC-3095-4447-9203-7CE62F79F138}"/>
              </a:ext>
            </a:extLst>
          </p:cNvPr>
          <p:cNvSpPr/>
          <p:nvPr/>
        </p:nvSpPr>
        <p:spPr>
          <a:xfrm>
            <a:off x="7955279" y="3601184"/>
            <a:ext cx="4236720" cy="421018"/>
          </a:xfrm>
          <a:prstGeom prst="rect">
            <a:avLst/>
          </a:prstGeom>
          <a:solidFill>
            <a:srgbClr val="042C7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A72FDC-9174-4D2E-BE3D-A881D9AA3398}"/>
              </a:ext>
            </a:extLst>
          </p:cNvPr>
          <p:cNvSpPr/>
          <p:nvPr/>
        </p:nvSpPr>
        <p:spPr>
          <a:xfrm>
            <a:off x="7955279" y="0"/>
            <a:ext cx="4236720" cy="260060"/>
          </a:xfrm>
          <a:prstGeom prst="rect">
            <a:avLst/>
          </a:prstGeom>
          <a:solidFill>
            <a:srgbClr val="042C7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CDB69A-5B02-435D-9FD1-24811F9F850F}"/>
              </a:ext>
            </a:extLst>
          </p:cNvPr>
          <p:cNvSpPr txBox="1"/>
          <p:nvPr/>
        </p:nvSpPr>
        <p:spPr>
          <a:xfrm>
            <a:off x="7955280" y="260061"/>
            <a:ext cx="4236720" cy="461665"/>
          </a:xfrm>
          <a:prstGeom prst="rect">
            <a:avLst/>
          </a:prstGeom>
          <a:solidFill>
            <a:srgbClr val="042C71"/>
          </a:solidFill>
        </p:spPr>
        <p:txBody>
          <a:bodyPr wrap="square">
            <a:spAutoFit/>
          </a:bodyPr>
          <a:lstStyle/>
          <a:p>
            <a:pPr algn="ctr" rtl="1"/>
            <a:r>
              <a:rPr lang="en-US" sz="2400" dirty="0" err="1">
                <a:solidFill>
                  <a:schemeClr val="bg1"/>
                </a:solidFill>
                <a:cs typeface="B Titr" panose="00000700000000000000" pitchFamily="2" charset="-78"/>
              </a:rPr>
              <a:t>Midhaul</a:t>
            </a:r>
            <a:r>
              <a:rPr lang="fa-IR" sz="2400" dirty="0">
                <a:solidFill>
                  <a:schemeClr val="bg1"/>
                </a:solidFill>
                <a:cs typeface="B Titr" panose="00000700000000000000" pitchFamily="2" charset="-78"/>
              </a:rPr>
              <a:t> ( رابط میانی </a:t>
            </a:r>
            <a:r>
              <a:rPr lang="en-US" sz="2400" dirty="0">
                <a:solidFill>
                  <a:schemeClr val="bg1"/>
                </a:solidFill>
                <a:cs typeface="B Titr" panose="00000700000000000000" pitchFamily="2" charset="-78"/>
              </a:rPr>
              <a:t>DU</a:t>
            </a:r>
            <a:r>
              <a:rPr lang="fa-IR" sz="2400" dirty="0">
                <a:solidFill>
                  <a:schemeClr val="bg1"/>
                </a:solidFill>
                <a:cs typeface="B Titr" panose="00000700000000000000" pitchFamily="2" charset="-78"/>
              </a:rPr>
              <a:t> و </a:t>
            </a:r>
            <a:r>
              <a:rPr lang="en-US" sz="2400" dirty="0">
                <a:solidFill>
                  <a:schemeClr val="bg1"/>
                </a:solidFill>
                <a:cs typeface="B Titr" panose="00000700000000000000" pitchFamily="2" charset="-78"/>
              </a:rPr>
              <a:t>CU</a:t>
            </a:r>
            <a:r>
              <a:rPr lang="fa-IR" sz="2400" dirty="0">
                <a:solidFill>
                  <a:schemeClr val="bg1"/>
                </a:solidFill>
                <a:cs typeface="B Titr" panose="00000700000000000000" pitchFamily="2" charset="-78"/>
              </a:rPr>
              <a:t> )</a:t>
            </a:r>
            <a:endParaRPr lang="en-US" sz="2400" dirty="0">
              <a:solidFill>
                <a:schemeClr val="bg1"/>
              </a:solidFill>
              <a:cs typeface="B Titr" panose="00000700000000000000" pitchFamily="2" charset="-78"/>
            </a:endParaRPr>
          </a:p>
        </p:txBody>
      </p:sp>
      <p:sp>
        <p:nvSpPr>
          <p:cNvPr id="15" name="Rectangle 14">
            <a:extLst>
              <a:ext uri="{FF2B5EF4-FFF2-40B4-BE49-F238E27FC236}">
                <a16:creationId xmlns:a16="http://schemas.microsoft.com/office/drawing/2014/main" id="{19129C3D-13C2-470B-ABAB-4B6CCD833C4D}"/>
              </a:ext>
            </a:extLst>
          </p:cNvPr>
          <p:cNvSpPr/>
          <p:nvPr/>
        </p:nvSpPr>
        <p:spPr>
          <a:xfrm>
            <a:off x="0" y="3925935"/>
            <a:ext cx="611730" cy="33855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303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5B1D51-7498-4D31-BF68-4946EFA224DC}"/>
              </a:ext>
            </a:extLst>
          </p:cNvPr>
          <p:cNvSpPr/>
          <p:nvPr/>
        </p:nvSpPr>
        <p:spPr>
          <a:xfrm rot="16200000">
            <a:off x="8672515" y="3338511"/>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ubtitle 2">
            <a:extLst>
              <a:ext uri="{FF2B5EF4-FFF2-40B4-BE49-F238E27FC236}">
                <a16:creationId xmlns:a16="http://schemas.microsoft.com/office/drawing/2014/main" id="{6E5D52CF-43D4-45E8-B6B3-EC831820EF86}"/>
              </a:ext>
            </a:extLst>
          </p:cNvPr>
          <p:cNvSpPr txBox="1">
            <a:spLocks/>
          </p:cNvSpPr>
          <p:nvPr/>
        </p:nvSpPr>
        <p:spPr>
          <a:xfrm>
            <a:off x="8872259" y="1193403"/>
            <a:ext cx="1897156" cy="545629"/>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180000"/>
              </a:lnSpc>
            </a:pPr>
            <a:r>
              <a:rPr lang="fa-IR" sz="1600" b="1" dirty="0">
                <a:solidFill>
                  <a:srgbClr val="042C71"/>
                </a:solidFill>
                <a:latin typeface="Calibri" panose="020F0502020204030204" pitchFamily="34" charset="0"/>
                <a:cs typeface="Calibri" panose="020F0502020204030204" pitchFamily="34" charset="0"/>
              </a:rPr>
              <a:t>واحد </a:t>
            </a:r>
            <a:r>
              <a:rPr lang="en-US" sz="1600" dirty="0">
                <a:solidFill>
                  <a:srgbClr val="042C71"/>
                </a:solidFill>
                <a:latin typeface="Times New Roman" panose="02020603050405020304" pitchFamily="18" charset="0"/>
                <a:cs typeface="Times New Roman" panose="02020603050405020304" pitchFamily="18" charset="0"/>
              </a:rPr>
              <a:t>RU</a:t>
            </a:r>
          </a:p>
        </p:txBody>
      </p:sp>
      <p:sp>
        <p:nvSpPr>
          <p:cNvPr id="39" name="Rectangle 38">
            <a:extLst>
              <a:ext uri="{FF2B5EF4-FFF2-40B4-BE49-F238E27FC236}">
                <a16:creationId xmlns:a16="http://schemas.microsoft.com/office/drawing/2014/main" id="{B7AB93D2-C6CD-4836-A083-2E1D79010CFA}"/>
              </a:ext>
            </a:extLst>
          </p:cNvPr>
          <p:cNvSpPr/>
          <p:nvPr/>
        </p:nvSpPr>
        <p:spPr>
          <a:xfrm>
            <a:off x="7862048" y="1270602"/>
            <a:ext cx="3917581"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F5EAA6D-E579-4E43-BEEB-CBBAFDADF5F4}"/>
              </a:ext>
            </a:extLst>
          </p:cNvPr>
          <p:cNvCxnSpPr>
            <a:cxnSpLocks/>
            <a:stCxn id="39" idx="1"/>
            <a:endCxn id="45" idx="3"/>
          </p:cNvCxnSpPr>
          <p:nvPr/>
        </p:nvCxnSpPr>
        <p:spPr>
          <a:xfrm flipH="1">
            <a:off x="7243482" y="1482327"/>
            <a:ext cx="618566"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38FA210-F59F-463E-A4BA-6FE1EBAB56DA}"/>
              </a:ext>
            </a:extLst>
          </p:cNvPr>
          <p:cNvSpPr txBox="1"/>
          <p:nvPr/>
        </p:nvSpPr>
        <p:spPr>
          <a:xfrm>
            <a:off x="314560" y="1270602"/>
            <a:ext cx="6928922" cy="423449"/>
          </a:xfrm>
          <a:prstGeom prst="rect">
            <a:avLst/>
          </a:prstGeom>
          <a:solidFill>
            <a:srgbClr val="042C71">
              <a:alpha val="30000"/>
            </a:srgbClr>
          </a:solidFill>
          <a:ln>
            <a:solidFill>
              <a:srgbClr val="4C5C68"/>
            </a:solidFill>
          </a:ln>
        </p:spPr>
        <p:txBody>
          <a:bodyPr wrap="square" rtlCol="0">
            <a:spAutoFit/>
          </a:bodyPr>
          <a:lstStyle/>
          <a:p>
            <a:pPr algn="ctr" defTabSz="457200" rtl="1">
              <a:lnSpc>
                <a:spcPct val="150000"/>
              </a:lnSpc>
            </a:pPr>
            <a:r>
              <a:rPr lang="fa-IR" sz="1600" b="1" dirty="0">
                <a:solidFill>
                  <a:srgbClr val="042C71"/>
                </a:solidFill>
                <a:latin typeface="Calibri" panose="020F0502020204030204" pitchFamily="34" charset="0"/>
                <a:cs typeface="Calibri" panose="020F0502020204030204" pitchFamily="34" charset="0"/>
              </a:rPr>
              <a:t>پردازش دیجیتال مقدماتی</a:t>
            </a:r>
          </a:p>
        </p:txBody>
      </p:sp>
      <p:sp>
        <p:nvSpPr>
          <p:cNvPr id="24" name="TextBox 23">
            <a:extLst>
              <a:ext uri="{FF2B5EF4-FFF2-40B4-BE49-F238E27FC236}">
                <a16:creationId xmlns:a16="http://schemas.microsoft.com/office/drawing/2014/main" id="{6453284D-FDC7-4060-9B67-4BC15F224004}"/>
              </a:ext>
            </a:extLst>
          </p:cNvPr>
          <p:cNvSpPr txBox="1"/>
          <p:nvPr/>
        </p:nvSpPr>
        <p:spPr>
          <a:xfrm>
            <a:off x="8757918" y="245061"/>
            <a:ext cx="3253107"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Calibri" panose="020F0502020204030204" pitchFamily="34" charset="0"/>
                <a:cs typeface="Calibri" panose="020F0502020204030204" pitchFamily="34" charset="0"/>
              </a:rPr>
              <a:t>وظایف هرکدام از واحد ها در نسل پنج</a:t>
            </a:r>
            <a:endParaRPr lang="en-US" sz="1600" b="1" dirty="0">
              <a:solidFill>
                <a:schemeClr val="bg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DE39BB5C-AE27-48D1-8D96-8CE9F1BF1454}"/>
              </a:ext>
            </a:extLst>
          </p:cNvPr>
          <p:cNvSpPr/>
          <p:nvPr/>
        </p:nvSpPr>
        <p:spPr>
          <a:xfrm>
            <a:off x="7862046" y="3573049"/>
            <a:ext cx="3917581"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18B5F0E-199F-4E98-8211-402AEBFDF450}"/>
              </a:ext>
            </a:extLst>
          </p:cNvPr>
          <p:cNvCxnSpPr>
            <a:cxnSpLocks/>
            <a:stCxn id="42" idx="1"/>
            <a:endCxn id="46" idx="3"/>
          </p:cNvCxnSpPr>
          <p:nvPr/>
        </p:nvCxnSpPr>
        <p:spPr>
          <a:xfrm flipH="1">
            <a:off x="7241242" y="3784774"/>
            <a:ext cx="620804"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568D69-8490-49EF-ACEE-15CA0A6F7DED}"/>
              </a:ext>
            </a:extLst>
          </p:cNvPr>
          <p:cNvSpPr txBox="1"/>
          <p:nvPr/>
        </p:nvSpPr>
        <p:spPr>
          <a:xfrm>
            <a:off x="312320" y="3389184"/>
            <a:ext cx="6928922" cy="791179"/>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پروتکل های لایه </a:t>
            </a:r>
            <a:r>
              <a:rPr lang="en-US" sz="1600" dirty="0">
                <a:solidFill>
                  <a:srgbClr val="042C71"/>
                </a:solidFill>
                <a:latin typeface="Times New Roman" panose="02020603050405020304" pitchFamily="18" charset="0"/>
                <a:cs typeface="Times New Roman" panose="02020603050405020304" pitchFamily="18" charset="0"/>
              </a:rPr>
              <a:t>RLC</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لایه </a:t>
            </a:r>
            <a:r>
              <a:rPr lang="en-US" sz="1600" dirty="0">
                <a:solidFill>
                  <a:srgbClr val="042C71"/>
                </a:solidFill>
                <a:latin typeface="Times New Roman" panose="02020603050405020304" pitchFamily="18" charset="0"/>
                <a:cs typeface="Times New Roman" panose="02020603050405020304" pitchFamily="18" charset="0"/>
              </a:rPr>
              <a:t>MAC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بخش هایی از لایه فیزیکی بسته به نوع تقسیم عملکرد را اجرا می‌کند. چندین</a:t>
            </a:r>
            <a:r>
              <a:rPr lang="en-US" sz="16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به یک </a:t>
            </a:r>
            <a:r>
              <a:rPr lang="en-US" sz="1600" dirty="0">
                <a:solidFill>
                  <a:srgbClr val="042C71"/>
                </a:solidFill>
                <a:latin typeface="Times New Roman" panose="02020603050405020304" pitchFamily="18" charset="0"/>
                <a:cs typeface="Times New Roman" panose="02020603050405020304" pitchFamily="18" charset="0"/>
              </a:rPr>
              <a:t>CU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متصل می شوند</a:t>
            </a:r>
          </a:p>
        </p:txBody>
      </p:sp>
      <p:sp>
        <p:nvSpPr>
          <p:cNvPr id="48" name="Rectangle 47">
            <a:extLst>
              <a:ext uri="{FF2B5EF4-FFF2-40B4-BE49-F238E27FC236}">
                <a16:creationId xmlns:a16="http://schemas.microsoft.com/office/drawing/2014/main" id="{3AE0B177-30DA-4E36-889F-79943041B453}"/>
              </a:ext>
            </a:extLst>
          </p:cNvPr>
          <p:cNvSpPr/>
          <p:nvPr/>
        </p:nvSpPr>
        <p:spPr>
          <a:xfrm>
            <a:off x="7862046" y="5375673"/>
            <a:ext cx="3917580" cy="42344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1BA8A05B-8188-47AE-9FAD-7745468980EA}"/>
              </a:ext>
            </a:extLst>
          </p:cNvPr>
          <p:cNvCxnSpPr>
            <a:cxnSpLocks/>
            <a:stCxn id="48" idx="1"/>
            <a:endCxn id="50" idx="3"/>
          </p:cNvCxnSpPr>
          <p:nvPr/>
        </p:nvCxnSpPr>
        <p:spPr>
          <a:xfrm flipH="1">
            <a:off x="7243482" y="5587398"/>
            <a:ext cx="618564"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F7DB33D-835E-41CD-93A3-1DBD7281FF55}"/>
              </a:ext>
            </a:extLst>
          </p:cNvPr>
          <p:cNvSpPr txBox="1"/>
          <p:nvPr/>
        </p:nvSpPr>
        <p:spPr>
          <a:xfrm>
            <a:off x="314560" y="4822477"/>
            <a:ext cx="6928922" cy="1529842"/>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به دلیل آنکه چندین </a:t>
            </a:r>
            <a:r>
              <a:rPr lang="en-US" sz="1600" dirty="0">
                <a:solidFill>
                  <a:srgbClr val="042C71"/>
                </a:solidFill>
                <a:latin typeface="Times New Roman" panose="02020603050405020304" pitchFamily="18" charset="0"/>
                <a:cs typeface="Times New Roman" panose="02020603050405020304" pitchFamily="18" charset="0"/>
              </a:rPr>
              <a:t>DU</a:t>
            </a:r>
            <a:r>
              <a:rPr lang="fa-IR" sz="1600" dirty="0">
                <a:solidFill>
                  <a:srgbClr val="042C71"/>
                </a:solidFill>
                <a:latin typeface="Calibri" panose="020F0502020204030204" pitchFamily="34" charset="0"/>
                <a:cs typeface="Calibri" panose="020F0502020204030204" pitchFamily="34" charset="0"/>
              </a:rPr>
              <a:t> به یک </a:t>
            </a:r>
            <a:r>
              <a:rPr lang="en-US" sz="1600" dirty="0">
                <a:solidFill>
                  <a:srgbClr val="042C71"/>
                </a:solidFill>
                <a:latin typeface="Times New Roman" panose="02020603050405020304" pitchFamily="18" charset="0"/>
                <a:cs typeface="Times New Roman" panose="02020603050405020304" pitchFamily="18" charset="0"/>
              </a:rPr>
              <a:t>CU</a:t>
            </a:r>
            <a:r>
              <a:rPr lang="fa-IR" sz="1600" dirty="0">
                <a:solidFill>
                  <a:srgbClr val="042C71"/>
                </a:solidFill>
                <a:latin typeface="Calibri" panose="020F0502020204030204" pitchFamily="34" charset="0"/>
                <a:cs typeface="Calibri" panose="020F0502020204030204" pitchFamily="34" charset="0"/>
              </a:rPr>
              <a:t> متصل می‌شوند ، </a:t>
            </a:r>
            <a:r>
              <a:rPr lang="en-US" sz="1600" dirty="0">
                <a:solidFill>
                  <a:srgbClr val="042C71"/>
                </a:solidFill>
                <a:latin typeface="Times New Roman" panose="02020603050405020304" pitchFamily="18" charset="0"/>
                <a:cs typeface="Times New Roman" panose="02020603050405020304" pitchFamily="18" charset="0"/>
              </a:rPr>
              <a:t>CU</a:t>
            </a:r>
            <a:r>
              <a:rPr lang="fa-IR" sz="1600" dirty="0">
                <a:solidFill>
                  <a:srgbClr val="042C71"/>
                </a:solidFill>
                <a:latin typeface="Calibri" panose="020F0502020204030204" pitchFamily="34" charset="0"/>
                <a:cs typeface="Calibri" panose="020F0502020204030204" pitchFamily="34" charset="0"/>
              </a:rPr>
              <a:t> وظیفه دارد عملیات چندین</a:t>
            </a:r>
            <a:r>
              <a:rPr lang="en-US" sz="16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کنترل کند. به همین دلیل ، در بسیاری از موارد ، </a:t>
            </a:r>
            <a:r>
              <a:rPr lang="en-US" sz="1600" dirty="0">
                <a:solidFill>
                  <a:srgbClr val="042C71"/>
                </a:solidFill>
                <a:latin typeface="Times New Roman" panose="02020603050405020304" pitchFamily="18" charset="0"/>
                <a:cs typeface="Times New Roman" panose="02020603050405020304" pitchFamily="18" charset="0"/>
              </a:rPr>
              <a:t>DU</a:t>
            </a:r>
            <a:r>
              <a:rPr lang="fa-IR" sz="1600" dirty="0">
                <a:solidFill>
                  <a:srgbClr val="042C71"/>
                </a:solidFill>
                <a:latin typeface="Calibri" panose="020F0502020204030204" pitchFamily="34" charset="0"/>
                <a:cs typeface="Calibri" panose="020F0502020204030204" pitchFamily="34" charset="0"/>
              </a:rPr>
              <a:t> با </a:t>
            </a:r>
            <a:r>
              <a:rPr lang="en-US" sz="1600" dirty="0">
                <a:solidFill>
                  <a:srgbClr val="042C71"/>
                </a:solidFill>
                <a:latin typeface="Times New Roman" panose="02020603050405020304" pitchFamily="18" charset="0"/>
                <a:cs typeface="Times New Roman" panose="02020603050405020304" pitchFamily="18" charset="0"/>
              </a:rPr>
              <a:t>RU</a:t>
            </a:r>
            <a:r>
              <a:rPr lang="fa-IR" sz="1600" dirty="0">
                <a:solidFill>
                  <a:srgbClr val="042C71"/>
                </a:solidFill>
                <a:latin typeface="Calibri" panose="020F0502020204030204" pitchFamily="34" charset="0"/>
                <a:cs typeface="Calibri" panose="020F0502020204030204" pitchFamily="34" charset="0"/>
              </a:rPr>
              <a:t> در یک محل قرار می گیرد تا وظایف سنگین مانند </a:t>
            </a:r>
            <a:r>
              <a:rPr lang="en-US" sz="1600" dirty="0">
                <a:solidFill>
                  <a:srgbClr val="042C71"/>
                </a:solidFill>
                <a:latin typeface="Times New Roman" panose="02020603050405020304" pitchFamily="18" charset="0"/>
                <a:cs typeface="Times New Roman" panose="02020603050405020304" pitchFamily="18" charset="0"/>
              </a:rPr>
              <a:t>FFT</a:t>
            </a:r>
            <a:r>
              <a:rPr lang="fa-IR" sz="1600" dirty="0">
                <a:solidFill>
                  <a:srgbClr val="042C71"/>
                </a:solidFill>
                <a:latin typeface="Calibri" panose="020F0502020204030204" pitchFamily="34" charset="0"/>
                <a:cs typeface="Calibri" panose="020F0502020204030204" pitchFamily="34" charset="0"/>
              </a:rPr>
              <a:t> و </a:t>
            </a:r>
            <a:r>
              <a:rPr lang="en-US" sz="1600" dirty="0">
                <a:solidFill>
                  <a:srgbClr val="042C71"/>
                </a:solidFill>
                <a:latin typeface="Times New Roman" panose="02020603050405020304" pitchFamily="18" charset="0"/>
                <a:cs typeface="Times New Roman" panose="02020603050405020304" pitchFamily="18" charset="0"/>
              </a:rPr>
              <a:t>IFFT</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انجام دهد و تأخیر کم داشته باشد. این واحد پروتکل هایی مانند </a:t>
            </a:r>
            <a:r>
              <a:rPr lang="en-US" sz="1600" dirty="0">
                <a:solidFill>
                  <a:srgbClr val="042C71"/>
                </a:solidFill>
                <a:latin typeface="Times New Roman" panose="02020603050405020304" pitchFamily="18" charset="0"/>
                <a:cs typeface="Times New Roman" panose="02020603050405020304" pitchFamily="18" charset="0"/>
              </a:rPr>
              <a:t>RRC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لایه </a:t>
            </a:r>
            <a:r>
              <a:rPr lang="en-US" sz="1600" dirty="0">
                <a:solidFill>
                  <a:srgbClr val="042C71"/>
                </a:solidFill>
                <a:latin typeface="Times New Roman" panose="02020603050405020304" pitchFamily="18" charset="0"/>
                <a:cs typeface="Times New Roman" panose="02020603050405020304" pitchFamily="18" charset="0"/>
              </a:rPr>
              <a:t>PDCP</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را اجرا می‌کند</a:t>
            </a:r>
          </a:p>
        </p:txBody>
      </p:sp>
      <p:sp>
        <p:nvSpPr>
          <p:cNvPr id="17" name="TextBox 16">
            <a:extLst>
              <a:ext uri="{FF2B5EF4-FFF2-40B4-BE49-F238E27FC236}">
                <a16:creationId xmlns:a16="http://schemas.microsoft.com/office/drawing/2014/main" id="{F976ADAF-E5B3-4B7A-8B0C-2D44EF54CDE8}"/>
              </a:ext>
            </a:extLst>
          </p:cNvPr>
          <p:cNvSpPr txBox="1"/>
          <p:nvPr/>
        </p:nvSpPr>
        <p:spPr>
          <a:xfrm>
            <a:off x="314560" y="2050205"/>
            <a:ext cx="6928922" cy="791179"/>
          </a:xfrm>
          <a:prstGeom prst="rect">
            <a:avLst/>
          </a:prstGeom>
          <a:solidFill>
            <a:srgbClr val="042C71">
              <a:alpha val="10000"/>
            </a:srgbClr>
          </a:solidFill>
          <a:ln>
            <a:solidFill>
              <a:srgbClr val="4C5C68"/>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مسئول انجام پردازش های دیجیتال اولیه بر روی سیگنال هاست. این پردازش ها شامل تقویت سیگنال</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تبدیل فرکانس و فیلترگذاری است.بخشی از پروتکل های لایه فیزیکال را نیز مدیریت می کند</a:t>
            </a:r>
          </a:p>
        </p:txBody>
      </p:sp>
      <p:cxnSp>
        <p:nvCxnSpPr>
          <p:cNvPr id="4" name="Straight Connector 3">
            <a:extLst>
              <a:ext uri="{FF2B5EF4-FFF2-40B4-BE49-F238E27FC236}">
                <a16:creationId xmlns:a16="http://schemas.microsoft.com/office/drawing/2014/main" id="{6A4C4C80-6F08-4B67-8B00-5A12450DD4D9}"/>
              </a:ext>
            </a:extLst>
          </p:cNvPr>
          <p:cNvCxnSpPr>
            <a:cxnSpLocks/>
            <a:stCxn id="39" idx="1"/>
          </p:cNvCxnSpPr>
          <p:nvPr/>
        </p:nvCxnSpPr>
        <p:spPr>
          <a:xfrm>
            <a:off x="7862048" y="1482327"/>
            <a:ext cx="0" cy="963468"/>
          </a:xfrm>
          <a:prstGeom prst="line">
            <a:avLst/>
          </a:prstGeom>
          <a:ln>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24D33A-B4D7-43ED-BC3D-7E504FF83E3B}"/>
              </a:ext>
            </a:extLst>
          </p:cNvPr>
          <p:cNvCxnSpPr>
            <a:cxnSpLocks/>
            <a:stCxn id="17" idx="3"/>
          </p:cNvCxnSpPr>
          <p:nvPr/>
        </p:nvCxnSpPr>
        <p:spPr>
          <a:xfrm>
            <a:off x="7243482" y="2445795"/>
            <a:ext cx="618566" cy="0"/>
          </a:xfrm>
          <a:prstGeom prst="line">
            <a:avLst/>
          </a:prstGeom>
          <a:ln>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26" name="Subtitle 2">
            <a:extLst>
              <a:ext uri="{FF2B5EF4-FFF2-40B4-BE49-F238E27FC236}">
                <a16:creationId xmlns:a16="http://schemas.microsoft.com/office/drawing/2014/main" id="{3A4F67FB-9CA5-4FA2-A3F7-3BB92B17538E}"/>
              </a:ext>
            </a:extLst>
          </p:cNvPr>
          <p:cNvSpPr txBox="1">
            <a:spLocks/>
          </p:cNvSpPr>
          <p:nvPr/>
        </p:nvSpPr>
        <p:spPr>
          <a:xfrm>
            <a:off x="8872259" y="3475101"/>
            <a:ext cx="1897156" cy="545629"/>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180000"/>
              </a:lnSpc>
            </a:pPr>
            <a:r>
              <a:rPr lang="fa-IR" sz="1600" b="1" dirty="0">
                <a:solidFill>
                  <a:srgbClr val="042C71"/>
                </a:solidFill>
                <a:latin typeface="Calibri" panose="020F0502020204030204" pitchFamily="34" charset="0"/>
                <a:cs typeface="Calibri" panose="020F0502020204030204" pitchFamily="34" charset="0"/>
              </a:rPr>
              <a:t>واحد </a:t>
            </a:r>
            <a:r>
              <a:rPr lang="en-US" sz="1600" dirty="0">
                <a:solidFill>
                  <a:srgbClr val="042C71"/>
                </a:solidFill>
                <a:latin typeface="Times New Roman" panose="02020603050405020304" pitchFamily="18" charset="0"/>
                <a:cs typeface="Times New Roman" panose="02020603050405020304" pitchFamily="18" charset="0"/>
              </a:rPr>
              <a:t>DU</a:t>
            </a:r>
          </a:p>
        </p:txBody>
      </p:sp>
      <p:sp>
        <p:nvSpPr>
          <p:cNvPr id="30" name="Subtitle 2">
            <a:extLst>
              <a:ext uri="{FF2B5EF4-FFF2-40B4-BE49-F238E27FC236}">
                <a16:creationId xmlns:a16="http://schemas.microsoft.com/office/drawing/2014/main" id="{855C7AA7-D8A3-4E34-8727-D0495DF9797B}"/>
              </a:ext>
            </a:extLst>
          </p:cNvPr>
          <p:cNvSpPr txBox="1">
            <a:spLocks/>
          </p:cNvSpPr>
          <p:nvPr/>
        </p:nvSpPr>
        <p:spPr>
          <a:xfrm>
            <a:off x="8872259" y="5267675"/>
            <a:ext cx="1897156" cy="545629"/>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180000"/>
              </a:lnSpc>
            </a:pPr>
            <a:r>
              <a:rPr lang="fa-IR" sz="1600" b="1" dirty="0">
                <a:solidFill>
                  <a:srgbClr val="042C71"/>
                </a:solidFill>
                <a:latin typeface="Calibri" panose="020F0502020204030204" pitchFamily="34" charset="0"/>
                <a:cs typeface="Calibri" panose="020F0502020204030204" pitchFamily="34" charset="0"/>
              </a:rPr>
              <a:t>واحد </a:t>
            </a:r>
            <a:r>
              <a:rPr lang="en-US" sz="1600" dirty="0">
                <a:solidFill>
                  <a:srgbClr val="042C71"/>
                </a:solidFill>
                <a:latin typeface="Times New Roman" panose="02020603050405020304" pitchFamily="18" charset="0"/>
                <a:cs typeface="Times New Roman" panose="02020603050405020304" pitchFamily="18" charset="0"/>
              </a:rPr>
              <a:t>CU</a:t>
            </a:r>
          </a:p>
        </p:txBody>
      </p:sp>
      <p:cxnSp>
        <p:nvCxnSpPr>
          <p:cNvPr id="21" name="Straight Connector 20">
            <a:extLst>
              <a:ext uri="{FF2B5EF4-FFF2-40B4-BE49-F238E27FC236}">
                <a16:creationId xmlns:a16="http://schemas.microsoft.com/office/drawing/2014/main" id="{F39E19DE-C136-427A-9F22-6A315EBB458A}"/>
              </a:ext>
            </a:extLst>
          </p:cNvPr>
          <p:cNvCxnSpPr>
            <a:cxnSpLocks/>
          </p:cNvCxnSpPr>
          <p:nvPr/>
        </p:nvCxnSpPr>
        <p:spPr>
          <a:xfrm>
            <a:off x="9620521" y="3996498"/>
            <a:ext cx="0" cy="1379175"/>
          </a:xfrm>
          <a:prstGeom prst="line">
            <a:avLst/>
          </a:prstGeom>
          <a:ln w="28575">
            <a:solidFill>
              <a:srgbClr val="042C7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D26AA2-F92E-4E65-B4D2-FCAD082BB1D3}"/>
              </a:ext>
            </a:extLst>
          </p:cNvPr>
          <p:cNvCxnSpPr>
            <a:cxnSpLocks/>
          </p:cNvCxnSpPr>
          <p:nvPr/>
        </p:nvCxnSpPr>
        <p:spPr>
          <a:xfrm>
            <a:off x="10007902" y="4008615"/>
            <a:ext cx="0" cy="1379175"/>
          </a:xfrm>
          <a:prstGeom prst="line">
            <a:avLst/>
          </a:prstGeom>
          <a:ln w="28575">
            <a:solidFill>
              <a:srgbClr val="042C71">
                <a:alpha val="30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1DFAE62-CAE4-432F-AE5D-3E10D1C46118}"/>
              </a:ext>
            </a:extLst>
          </p:cNvPr>
          <p:cNvSpPr txBox="1"/>
          <p:nvPr/>
        </p:nvSpPr>
        <p:spPr>
          <a:xfrm rot="16200000">
            <a:off x="8817353" y="4553337"/>
            <a:ext cx="1159292" cy="261610"/>
          </a:xfrm>
          <a:prstGeom prst="rect">
            <a:avLst/>
          </a:prstGeom>
          <a:solidFill>
            <a:srgbClr val="042C71"/>
          </a:solid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User Plane _ F1u</a:t>
            </a:r>
          </a:p>
        </p:txBody>
      </p:sp>
      <p:sp>
        <p:nvSpPr>
          <p:cNvPr id="41" name="TextBox 40">
            <a:extLst>
              <a:ext uri="{FF2B5EF4-FFF2-40B4-BE49-F238E27FC236}">
                <a16:creationId xmlns:a16="http://schemas.microsoft.com/office/drawing/2014/main" id="{7748B16A-FB36-40FA-A5A7-4E6A3D02D896}"/>
              </a:ext>
            </a:extLst>
          </p:cNvPr>
          <p:cNvSpPr txBox="1"/>
          <p:nvPr/>
        </p:nvSpPr>
        <p:spPr>
          <a:xfrm rot="5400000">
            <a:off x="9578671" y="4567397"/>
            <a:ext cx="1314784" cy="261610"/>
          </a:xfrm>
          <a:prstGeom prst="rect">
            <a:avLst/>
          </a:prstGeom>
          <a:solidFill>
            <a:srgbClr val="B8C3D7"/>
          </a:solid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Control Plane _ F1c</a:t>
            </a:r>
          </a:p>
        </p:txBody>
      </p:sp>
    </p:spTree>
    <p:extLst>
      <p:ext uri="{BB962C8B-B14F-4D97-AF65-F5344CB8AC3E}">
        <p14:creationId xmlns:p14="http://schemas.microsoft.com/office/powerpoint/2010/main" val="1855198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5ACF7-181A-4020-9F4E-C2FD11927AAD}"/>
              </a:ext>
            </a:extLst>
          </p:cNvPr>
          <p:cNvSpPr txBox="1"/>
          <p:nvPr/>
        </p:nvSpPr>
        <p:spPr>
          <a:xfrm>
            <a:off x="4515223" y="1200266"/>
            <a:ext cx="3161553" cy="461665"/>
          </a:xfrm>
          <a:prstGeom prst="rect">
            <a:avLst/>
          </a:prstGeom>
          <a:solidFill>
            <a:srgbClr val="042C71"/>
          </a:solidFill>
        </p:spPr>
        <p:txBody>
          <a:bodyPr wrap="square">
            <a:spAutoFit/>
          </a:bodyPr>
          <a:lstStyle/>
          <a:p>
            <a:pPr algn="ctr"/>
            <a:r>
              <a:rPr lang="en-US" sz="2400" dirty="0">
                <a:solidFill>
                  <a:schemeClr val="bg1"/>
                </a:solidFill>
                <a:cs typeface="B Titr" panose="00000700000000000000" pitchFamily="2" charset="-78"/>
              </a:rPr>
              <a:t>Edge Computing</a:t>
            </a:r>
          </a:p>
        </p:txBody>
      </p:sp>
      <p:sp>
        <p:nvSpPr>
          <p:cNvPr id="3" name="TextBox 2">
            <a:extLst>
              <a:ext uri="{FF2B5EF4-FFF2-40B4-BE49-F238E27FC236}">
                <a16:creationId xmlns:a16="http://schemas.microsoft.com/office/drawing/2014/main" id="{18174306-AC59-4F08-8BD5-2BBAF13141F4}"/>
              </a:ext>
            </a:extLst>
          </p:cNvPr>
          <p:cNvSpPr txBox="1"/>
          <p:nvPr/>
        </p:nvSpPr>
        <p:spPr>
          <a:xfrm>
            <a:off x="2224088" y="2231736"/>
            <a:ext cx="7743825" cy="423449"/>
          </a:xfrm>
          <a:prstGeom prst="rect">
            <a:avLst/>
          </a:prstGeom>
          <a:solidFill>
            <a:srgbClr val="042C71">
              <a:alpha val="70000"/>
            </a:srgbClr>
          </a:solidFill>
        </p:spPr>
        <p:txBody>
          <a:bodyPr wrap="square">
            <a:spAutoFit/>
          </a:bodyPr>
          <a:lstStyle/>
          <a:p>
            <a:pPr algn="ctr" rtl="1">
              <a:lnSpc>
                <a:spcPct val="150000"/>
              </a:lnSpc>
            </a:pPr>
            <a:r>
              <a:rPr lang="fa-IR" sz="1600" dirty="0">
                <a:solidFill>
                  <a:schemeClr val="bg1"/>
                </a:solidFill>
                <a:latin typeface="Calibri" panose="020F0502020204030204" pitchFamily="34" charset="0"/>
                <a:cs typeface="Calibri" panose="020F0502020204030204" pitchFamily="34" charset="0"/>
              </a:rPr>
              <a:t>به معنای انجام پردازش و ذخیره سازی داده ها و برنامه ها در نزدیکی منابع محاسباتی و ذخیره سازی کاربران است</a:t>
            </a:r>
            <a:endParaRPr lang="en-US" sz="1600"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BD4703A-04C0-421E-9A73-ECD6F4E8DCA7}"/>
              </a:ext>
            </a:extLst>
          </p:cNvPr>
          <p:cNvSpPr txBox="1"/>
          <p:nvPr/>
        </p:nvSpPr>
        <p:spPr>
          <a:xfrm>
            <a:off x="1123950" y="3224990"/>
            <a:ext cx="9944100" cy="423449"/>
          </a:xfrm>
          <a:prstGeom prst="rect">
            <a:avLst/>
          </a:prstGeom>
          <a:solidFill>
            <a:srgbClr val="042C71">
              <a:alpha val="40000"/>
            </a:srgbClr>
          </a:solidFill>
        </p:spPr>
        <p:txBody>
          <a:bodyPr wrap="square">
            <a:spAutoFit/>
          </a:bodyPr>
          <a:lstStyle/>
          <a:p>
            <a:pPr algn="ctr" rtl="1">
              <a:lnSpc>
                <a:spcPct val="150000"/>
              </a:lnSpc>
            </a:pPr>
            <a:r>
              <a:rPr lang="fa-IR" sz="1600" dirty="0">
                <a:solidFill>
                  <a:schemeClr val="bg1"/>
                </a:solidFill>
                <a:latin typeface="Calibri" panose="020F0502020204030204" pitchFamily="34" charset="0"/>
                <a:cs typeface="Calibri" panose="020F0502020204030204" pitchFamily="34" charset="0"/>
              </a:rPr>
              <a:t>پردازش و ذخیره سازی داده ها به صورت محلی و در محدوده نزدیک به کاربران انجام می‌شود، به جای انتقال تمام داده ها به مراکز داده ابری دورتر</a:t>
            </a:r>
            <a:endParaRPr lang="en-US" sz="16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FD3C106-7212-4E1C-AF7F-612D4FCDF951}"/>
              </a:ext>
            </a:extLst>
          </p:cNvPr>
          <p:cNvSpPr txBox="1"/>
          <p:nvPr/>
        </p:nvSpPr>
        <p:spPr>
          <a:xfrm>
            <a:off x="266699" y="4218244"/>
            <a:ext cx="11658600" cy="1160511"/>
          </a:xfrm>
          <a:prstGeom prst="rect">
            <a:avLst/>
          </a:prstGeom>
          <a:solidFill>
            <a:srgbClr val="042C71">
              <a:alpha val="10000"/>
            </a:srgbClr>
          </a:solidFill>
        </p:spPr>
        <p:txBody>
          <a:bodyPr wrap="square">
            <a:spAutoFit/>
          </a:bodyPr>
          <a:lstStyle/>
          <a:p>
            <a:pPr algn="ctr" rtl="1">
              <a:lnSpc>
                <a:spcPct val="150000"/>
              </a:lnSpc>
            </a:pPr>
            <a:r>
              <a:rPr lang="fa-IR" sz="1600" dirty="0">
                <a:solidFill>
                  <a:srgbClr val="042C71"/>
                </a:solidFill>
                <a:latin typeface="Calibri" panose="020F0502020204030204" pitchFamily="34" charset="0"/>
                <a:cs typeface="Calibri" panose="020F0502020204030204" pitchFamily="34" charset="0"/>
              </a:rPr>
              <a:t>برای امکان سنجی</a:t>
            </a:r>
            <a:r>
              <a:rPr lang="en-US" sz="1600" dirty="0">
                <a:solidFill>
                  <a:srgbClr val="042C71"/>
                </a:solidFill>
                <a:latin typeface="Times New Roman" panose="02020603050405020304" pitchFamily="18" charset="0"/>
                <a:cs typeface="Times New Roman" panose="02020603050405020304" pitchFamily="18" charset="0"/>
              </a:rPr>
              <a:t>Computing</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Edge</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در شبکه های</a:t>
            </a:r>
            <a:r>
              <a:rPr lang="en-US" sz="1600" dirty="0">
                <a:solidFill>
                  <a:srgbClr val="042C71"/>
                </a:solidFill>
                <a:latin typeface="Times New Roman" panose="02020603050405020304" pitchFamily="18" charset="0"/>
                <a:cs typeface="Times New Roman" panose="02020603050405020304" pitchFamily="18" charset="0"/>
              </a:rPr>
              <a:t>5G</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نیاز به تقسیم وظایف بین واحدهای توزیع شده ( </a:t>
            </a:r>
            <a:r>
              <a:rPr lang="en-US" sz="1600" dirty="0">
                <a:solidFill>
                  <a:srgbClr val="042C71"/>
                </a:solidFill>
                <a:latin typeface="Calibri" panose="020F0502020204030204" pitchFamily="34" charset="0"/>
                <a:cs typeface="Calibri" panose="020F0502020204030204" pitchFamily="34" charset="0"/>
              </a:rPr>
              <a:t>DU</a:t>
            </a:r>
            <a:r>
              <a:rPr lang="fa-IR" sz="1600" dirty="0">
                <a:solidFill>
                  <a:srgbClr val="042C71"/>
                </a:solidFill>
                <a:latin typeface="Calibri" panose="020F0502020204030204" pitchFamily="34" charset="0"/>
                <a:cs typeface="Calibri" panose="020F0502020204030204" pitchFamily="34" charset="0"/>
              </a:rPr>
              <a:t> ) و واحدهای مرکزی ( </a:t>
            </a:r>
            <a:r>
              <a:rPr lang="en-US" sz="1600" dirty="0">
                <a:solidFill>
                  <a:srgbClr val="042C71"/>
                </a:solidFill>
                <a:latin typeface="Calibri" panose="020F0502020204030204" pitchFamily="34" charset="0"/>
                <a:cs typeface="Calibri" panose="020F0502020204030204" pitchFamily="34" charset="0"/>
              </a:rPr>
              <a:t>CU</a:t>
            </a:r>
            <a:r>
              <a:rPr lang="fa-IR" sz="1600" dirty="0">
                <a:solidFill>
                  <a:srgbClr val="042C71"/>
                </a:solidFill>
                <a:latin typeface="Calibri" panose="020F0502020204030204" pitchFamily="34" charset="0"/>
                <a:cs typeface="Calibri" panose="020F0502020204030204" pitchFamily="34" charset="0"/>
              </a:rPr>
              <a:t> ) وجود دارد. با این تقسیم بندی ، پردازش و تصمیم گیری های محاسباتی می‌توانند به صورت محلی و در نزدیکی منابع فیزیکی انجام شود ، که منجر به بهبود عملکرد شبکه و ارائه سرویس های با کیفیت واقعی زمانی ( </a:t>
            </a:r>
            <a:r>
              <a:rPr lang="en-US" sz="1600" dirty="0">
                <a:solidFill>
                  <a:srgbClr val="042C71"/>
                </a:solidFill>
                <a:latin typeface="Times New Roman" panose="02020603050405020304" pitchFamily="18" charset="0"/>
                <a:cs typeface="Times New Roman" panose="02020603050405020304" pitchFamily="18" charset="0"/>
              </a:rPr>
              <a:t>Real-Time</a:t>
            </a:r>
            <a:r>
              <a:rPr lang="fa-IR" sz="1600" dirty="0">
                <a:solidFill>
                  <a:srgbClr val="042C71"/>
                </a:solidFill>
                <a:latin typeface="Calibri" panose="020F0502020204030204" pitchFamily="34" charset="0"/>
                <a:cs typeface="Calibri" panose="020F0502020204030204" pitchFamily="34" charset="0"/>
              </a:rPr>
              <a:t> ) می‌شود</a:t>
            </a:r>
            <a:endParaRPr lang="en-US" sz="1600" dirty="0">
              <a:solidFill>
                <a:srgbClr val="042C71"/>
              </a:solidFill>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DA7FBD74-3794-4445-B051-F5B27322B19C}"/>
              </a:ext>
            </a:extLst>
          </p:cNvPr>
          <p:cNvCxnSpPr>
            <a:cxnSpLocks/>
            <a:stCxn id="2" idx="3"/>
          </p:cNvCxnSpPr>
          <p:nvPr/>
        </p:nvCxnSpPr>
        <p:spPr>
          <a:xfrm>
            <a:off x="7676776" y="1431099"/>
            <a:ext cx="2671184" cy="0"/>
          </a:xfrm>
          <a:prstGeom prst="line">
            <a:avLst/>
          </a:prstGeom>
          <a:ln w="12700">
            <a:solidFill>
              <a:srgbClr val="042C71"/>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2CDE8B-DDB5-4BD0-BED4-C54BF01988C3}"/>
              </a:ext>
            </a:extLst>
          </p:cNvPr>
          <p:cNvCxnSpPr>
            <a:cxnSpLocks/>
          </p:cNvCxnSpPr>
          <p:nvPr/>
        </p:nvCxnSpPr>
        <p:spPr>
          <a:xfrm>
            <a:off x="10347960" y="1431099"/>
            <a:ext cx="0" cy="1012362"/>
          </a:xfrm>
          <a:prstGeom prst="line">
            <a:avLst/>
          </a:prstGeom>
          <a:ln w="12700">
            <a:solidFill>
              <a:srgbClr val="042C71"/>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651418-75D3-4092-8F96-9268302DC541}"/>
              </a:ext>
            </a:extLst>
          </p:cNvPr>
          <p:cNvCxnSpPr>
            <a:cxnSpLocks/>
            <a:stCxn id="3" idx="3"/>
          </p:cNvCxnSpPr>
          <p:nvPr/>
        </p:nvCxnSpPr>
        <p:spPr>
          <a:xfrm>
            <a:off x="9967913" y="2443461"/>
            <a:ext cx="380047" cy="2559"/>
          </a:xfrm>
          <a:prstGeom prst="line">
            <a:avLst/>
          </a:prstGeom>
          <a:ln w="12700">
            <a:solidFill>
              <a:srgbClr val="042C7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1F601-BAB5-40B1-B612-B99ACD3271C9}"/>
              </a:ext>
            </a:extLst>
          </p:cNvPr>
          <p:cNvCxnSpPr>
            <a:cxnSpLocks/>
            <a:endCxn id="3" idx="1"/>
          </p:cNvCxnSpPr>
          <p:nvPr/>
        </p:nvCxnSpPr>
        <p:spPr>
          <a:xfrm>
            <a:off x="628650" y="2443460"/>
            <a:ext cx="1595438" cy="1"/>
          </a:xfrm>
          <a:prstGeom prst="line">
            <a:avLst/>
          </a:prstGeom>
          <a:ln w="12700">
            <a:solidFill>
              <a:srgbClr val="042C71">
                <a:alpha val="7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BCF421-D2C7-4B01-9E5C-FC4754E6337F}"/>
              </a:ext>
            </a:extLst>
          </p:cNvPr>
          <p:cNvCxnSpPr>
            <a:cxnSpLocks/>
          </p:cNvCxnSpPr>
          <p:nvPr/>
        </p:nvCxnSpPr>
        <p:spPr>
          <a:xfrm>
            <a:off x="628650" y="3439273"/>
            <a:ext cx="495300" cy="0"/>
          </a:xfrm>
          <a:prstGeom prst="line">
            <a:avLst/>
          </a:prstGeom>
          <a:ln w="12700">
            <a:solidFill>
              <a:srgbClr val="042C71">
                <a:alpha val="7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7BDF2F-4AEF-4BA9-95B4-AEE61717D6D9}"/>
              </a:ext>
            </a:extLst>
          </p:cNvPr>
          <p:cNvCxnSpPr>
            <a:cxnSpLocks/>
          </p:cNvCxnSpPr>
          <p:nvPr/>
        </p:nvCxnSpPr>
        <p:spPr>
          <a:xfrm>
            <a:off x="628650" y="2443460"/>
            <a:ext cx="0" cy="993254"/>
          </a:xfrm>
          <a:prstGeom prst="line">
            <a:avLst/>
          </a:prstGeom>
          <a:ln w="12700">
            <a:solidFill>
              <a:srgbClr val="042C71">
                <a:alpha val="7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45E050-EEA5-49E4-BA6A-F1E6C5AE5CD3}"/>
              </a:ext>
            </a:extLst>
          </p:cNvPr>
          <p:cNvCxnSpPr>
            <a:cxnSpLocks/>
          </p:cNvCxnSpPr>
          <p:nvPr/>
        </p:nvCxnSpPr>
        <p:spPr>
          <a:xfrm>
            <a:off x="11068050" y="3436714"/>
            <a:ext cx="412750" cy="0"/>
          </a:xfrm>
          <a:prstGeom prst="line">
            <a:avLst/>
          </a:prstGeom>
          <a:ln w="12700">
            <a:solidFill>
              <a:srgbClr val="042C71">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98AE0B-DADA-4553-9BEF-F7A8075EF5B6}"/>
              </a:ext>
            </a:extLst>
          </p:cNvPr>
          <p:cNvCxnSpPr>
            <a:cxnSpLocks/>
          </p:cNvCxnSpPr>
          <p:nvPr/>
        </p:nvCxnSpPr>
        <p:spPr>
          <a:xfrm>
            <a:off x="11480800" y="3436714"/>
            <a:ext cx="0" cy="781530"/>
          </a:xfrm>
          <a:prstGeom prst="line">
            <a:avLst/>
          </a:prstGeom>
          <a:ln w="12700">
            <a:solidFill>
              <a:srgbClr val="042C71">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AD2702-FE8E-4B4E-95D1-2C39D92E4DC7}"/>
              </a:ext>
            </a:extLst>
          </p:cNvPr>
          <p:cNvCxnSpPr>
            <a:cxnSpLocks/>
          </p:cNvCxnSpPr>
          <p:nvPr/>
        </p:nvCxnSpPr>
        <p:spPr>
          <a:xfrm>
            <a:off x="3322320" y="1431098"/>
            <a:ext cx="1192903" cy="0"/>
          </a:xfrm>
          <a:prstGeom prst="line">
            <a:avLst/>
          </a:prstGeom>
          <a:ln w="12700">
            <a:solidFill>
              <a:srgbClr val="042C7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837A581-AF13-4EFA-9828-8A35F74CB430}"/>
              </a:ext>
            </a:extLst>
          </p:cNvPr>
          <p:cNvCxnSpPr>
            <a:cxnSpLocks/>
          </p:cNvCxnSpPr>
          <p:nvPr/>
        </p:nvCxnSpPr>
        <p:spPr>
          <a:xfrm>
            <a:off x="3322320" y="0"/>
            <a:ext cx="0" cy="1431098"/>
          </a:xfrm>
          <a:prstGeom prst="line">
            <a:avLst/>
          </a:prstGeom>
          <a:ln w="12700">
            <a:solidFill>
              <a:srgbClr val="042C71"/>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ACF387-4273-448D-8EAC-665A501E88E1}"/>
              </a:ext>
            </a:extLst>
          </p:cNvPr>
          <p:cNvCxnSpPr>
            <a:cxnSpLocks/>
          </p:cNvCxnSpPr>
          <p:nvPr/>
        </p:nvCxnSpPr>
        <p:spPr>
          <a:xfrm>
            <a:off x="-3703320" y="418735"/>
            <a:ext cx="1192903" cy="0"/>
          </a:xfrm>
          <a:prstGeom prst="line">
            <a:avLst/>
          </a:prstGeom>
          <a:ln w="12700">
            <a:solidFill>
              <a:srgbClr val="042C71"/>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2A7EE9-A84E-4E44-822F-EF7CE309E81A}"/>
              </a:ext>
            </a:extLst>
          </p:cNvPr>
          <p:cNvCxnSpPr>
            <a:cxnSpLocks/>
          </p:cNvCxnSpPr>
          <p:nvPr/>
        </p:nvCxnSpPr>
        <p:spPr>
          <a:xfrm>
            <a:off x="2082800" y="5378755"/>
            <a:ext cx="0" cy="1479245"/>
          </a:xfrm>
          <a:prstGeom prst="line">
            <a:avLst/>
          </a:prstGeom>
          <a:ln w="12700">
            <a:solidFill>
              <a:srgbClr val="042C7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355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EC65-CE23-4457-BF66-24C8CFA1857F}"/>
              </a:ext>
            </a:extLst>
          </p:cNvPr>
          <p:cNvSpPr>
            <a:spLocks noGrp="1"/>
          </p:cNvSpPr>
          <p:nvPr>
            <p:ph type="ctrTitle"/>
          </p:nvPr>
        </p:nvSpPr>
        <p:spPr>
          <a:xfrm>
            <a:off x="6918960" y="274565"/>
            <a:ext cx="5273040" cy="427903"/>
          </a:xfrm>
          <a:solidFill>
            <a:srgbClr val="042C71"/>
          </a:solidFill>
        </p:spPr>
        <p:txBody>
          <a:bodyPr>
            <a:normAutofit fontScale="90000"/>
          </a:bodyPr>
          <a:lstStyle/>
          <a:p>
            <a:pPr rtl="1"/>
            <a:r>
              <a:rPr lang="fa-IR" sz="2400" dirty="0">
                <a:solidFill>
                  <a:schemeClr val="bg1"/>
                </a:solidFill>
                <a:latin typeface="+mn-lt"/>
                <a:ea typeface="+mn-ea"/>
                <a:cs typeface="B Titr" panose="00000700000000000000" pitchFamily="2" charset="-78"/>
              </a:rPr>
              <a:t>هدف از جداسازی</a:t>
            </a:r>
            <a:r>
              <a:rPr lang="en-US" sz="2400" dirty="0">
                <a:solidFill>
                  <a:schemeClr val="bg1"/>
                </a:solidFill>
                <a:latin typeface="+mn-lt"/>
                <a:ea typeface="+mn-ea"/>
                <a:cs typeface="B Titr" panose="00000700000000000000" pitchFamily="2" charset="-78"/>
              </a:rPr>
              <a:t>DU </a:t>
            </a:r>
            <a:r>
              <a:rPr lang="fa-IR" sz="2400" dirty="0">
                <a:solidFill>
                  <a:schemeClr val="bg1"/>
                </a:solidFill>
                <a:latin typeface="+mn-lt"/>
                <a:ea typeface="+mn-ea"/>
                <a:cs typeface="B Titr" panose="00000700000000000000" pitchFamily="2" charset="-78"/>
              </a:rPr>
              <a:t> از</a:t>
            </a:r>
            <a:r>
              <a:rPr lang="en-US" sz="2400" dirty="0">
                <a:solidFill>
                  <a:schemeClr val="bg1"/>
                </a:solidFill>
                <a:latin typeface="+mn-lt"/>
                <a:ea typeface="+mn-ea"/>
                <a:cs typeface="B Titr" panose="00000700000000000000" pitchFamily="2" charset="-78"/>
              </a:rPr>
              <a:t>RU </a:t>
            </a:r>
            <a:r>
              <a:rPr lang="fa-IR" sz="2400" dirty="0">
                <a:solidFill>
                  <a:schemeClr val="bg1"/>
                </a:solidFill>
                <a:latin typeface="+mn-lt"/>
                <a:ea typeface="+mn-ea"/>
                <a:cs typeface="B Titr" panose="00000700000000000000" pitchFamily="2" charset="-78"/>
              </a:rPr>
              <a:t> در معماری شبکه </a:t>
            </a:r>
            <a:r>
              <a:rPr lang="en-US" sz="2400" dirty="0">
                <a:solidFill>
                  <a:schemeClr val="bg1"/>
                </a:solidFill>
                <a:latin typeface="+mn-lt"/>
                <a:ea typeface="+mn-ea"/>
                <a:cs typeface="B Titr" panose="00000700000000000000" pitchFamily="2" charset="-78"/>
              </a:rPr>
              <a:t>5G</a:t>
            </a:r>
          </a:p>
        </p:txBody>
      </p:sp>
      <p:sp>
        <p:nvSpPr>
          <p:cNvPr id="3" name="Subtitle 2">
            <a:extLst>
              <a:ext uri="{FF2B5EF4-FFF2-40B4-BE49-F238E27FC236}">
                <a16:creationId xmlns:a16="http://schemas.microsoft.com/office/drawing/2014/main" id="{32256108-B99A-4D6A-A36A-76D77A701D24}"/>
              </a:ext>
            </a:extLst>
          </p:cNvPr>
          <p:cNvSpPr>
            <a:spLocks noGrp="1"/>
          </p:cNvSpPr>
          <p:nvPr>
            <p:ph type="subTitle" idx="1"/>
          </p:nvPr>
        </p:nvSpPr>
        <p:spPr>
          <a:xfrm>
            <a:off x="10050484" y="1300915"/>
            <a:ext cx="1439956" cy="576262"/>
          </a:xfrm>
          <a:noFill/>
          <a:ln w="19050">
            <a:noFill/>
          </a:ln>
        </p:spPr>
        <p:txBody>
          <a:bodyPr>
            <a:normAutofit/>
          </a:bodyPr>
          <a:lstStyle/>
          <a:p>
            <a:pPr rtl="1">
              <a:lnSpc>
                <a:spcPct val="200000"/>
              </a:lnSpc>
            </a:pPr>
            <a:r>
              <a:rPr lang="fa-IR" sz="1700" b="1" dirty="0">
                <a:solidFill>
                  <a:srgbClr val="042C71"/>
                </a:solidFill>
                <a:cs typeface="0 Nazanin" panose="00000400000000000000" pitchFamily="2" charset="-78"/>
              </a:rPr>
              <a:t>1</a:t>
            </a:r>
            <a:r>
              <a:rPr lang="fa-IR" sz="1700" b="1" dirty="0">
                <a:cs typeface="0 Nazanin" panose="00000400000000000000" pitchFamily="2" charset="-78"/>
              </a:rPr>
              <a:t>. </a:t>
            </a:r>
            <a:r>
              <a:rPr lang="fa-IR" sz="1200" b="1" dirty="0">
                <a:solidFill>
                  <a:srgbClr val="042C71"/>
                </a:solidFill>
                <a:latin typeface="Calibri" panose="020F0502020204030204" pitchFamily="34" charset="0"/>
                <a:cs typeface="Calibri" panose="020F0502020204030204" pitchFamily="34" charset="0"/>
              </a:rPr>
              <a:t>کاهش هزینه</a:t>
            </a:r>
            <a:endParaRPr lang="en-US" sz="1200" b="1" dirty="0">
              <a:solidFill>
                <a:srgbClr val="042C7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55B1D51-7498-4D31-BF68-4946EFA224DC}"/>
              </a:ext>
            </a:extLst>
          </p:cNvPr>
          <p:cNvSpPr/>
          <p:nvPr/>
        </p:nvSpPr>
        <p:spPr>
          <a:xfrm rot="16200000">
            <a:off x="8672515" y="3338511"/>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F5AD10-41AC-4E63-B831-FD6F77382036}"/>
              </a:ext>
            </a:extLst>
          </p:cNvPr>
          <p:cNvSpPr/>
          <p:nvPr/>
        </p:nvSpPr>
        <p:spPr>
          <a:xfrm>
            <a:off x="9786323" y="1474151"/>
            <a:ext cx="1859623" cy="419419"/>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5C6CF28-B048-4AA6-8459-77CA122A03CD}"/>
              </a:ext>
            </a:extLst>
          </p:cNvPr>
          <p:cNvSpPr txBox="1"/>
          <p:nvPr/>
        </p:nvSpPr>
        <p:spPr>
          <a:xfrm>
            <a:off x="332241" y="1102803"/>
            <a:ext cx="8933495" cy="1162113"/>
          </a:xfrm>
          <a:prstGeom prst="rect">
            <a:avLst/>
          </a:prstGeom>
          <a:solidFill>
            <a:srgbClr val="042C71">
              <a:alpha val="10000"/>
            </a:srgbClr>
          </a:solidFill>
          <a:ln>
            <a:solidFill>
              <a:srgbClr val="042C71"/>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یک واحد رادیویی ساده تر که توان پردازشی کمتری دارد ، ارزان تر ساخته می‌شود. هوشمندی و قدرت پردازش در واحد توزیع متمرکز شده که با استفاده از فناوری های پیشرفته مانند هوش مصنوعی ، یادگیری ماشین و رایانش ابری ( </a:t>
            </a:r>
            <a:r>
              <a:rPr lang="en-US" sz="1600" dirty="0">
                <a:solidFill>
                  <a:srgbClr val="042C71"/>
                </a:solidFill>
                <a:latin typeface="Times New Roman" panose="02020603050405020304" pitchFamily="18" charset="0"/>
                <a:cs typeface="Times New Roman" panose="02020603050405020304" pitchFamily="18" charset="0"/>
              </a:rPr>
              <a:t>Cloud</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Computing</a:t>
            </a:r>
            <a:r>
              <a:rPr lang="fa-IR" sz="1600" dirty="0">
                <a:solidFill>
                  <a:srgbClr val="042C71"/>
                </a:solidFill>
                <a:latin typeface="Calibri" panose="020F0502020204030204" pitchFamily="34" charset="0"/>
                <a:cs typeface="Calibri" panose="020F0502020204030204" pitchFamily="34" charset="0"/>
              </a:rPr>
              <a:t> ) </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کارآمدتر اجرا می‌شود. این کار باعث کاهش هزینه کل سخت افزار ساختار شبکه می‌شود</a:t>
            </a:r>
          </a:p>
        </p:txBody>
      </p:sp>
      <p:cxnSp>
        <p:nvCxnSpPr>
          <p:cNvPr id="76" name="Straight Connector 75">
            <a:extLst>
              <a:ext uri="{FF2B5EF4-FFF2-40B4-BE49-F238E27FC236}">
                <a16:creationId xmlns:a16="http://schemas.microsoft.com/office/drawing/2014/main" id="{D3592821-FCA6-4CD2-87E5-250073A49AD9}"/>
              </a:ext>
            </a:extLst>
          </p:cNvPr>
          <p:cNvCxnSpPr>
            <a:cxnSpLocks/>
            <a:stCxn id="25" idx="1"/>
            <a:endCxn id="34" idx="3"/>
          </p:cNvCxnSpPr>
          <p:nvPr/>
        </p:nvCxnSpPr>
        <p:spPr>
          <a:xfrm flipH="1" flipV="1">
            <a:off x="9265736" y="1683860"/>
            <a:ext cx="520587" cy="1"/>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30" name="Subtitle 2">
            <a:extLst>
              <a:ext uri="{FF2B5EF4-FFF2-40B4-BE49-F238E27FC236}">
                <a16:creationId xmlns:a16="http://schemas.microsoft.com/office/drawing/2014/main" id="{850A0E51-BBD2-4698-B1E2-D24E9A95EE0A}"/>
              </a:ext>
            </a:extLst>
          </p:cNvPr>
          <p:cNvSpPr txBox="1">
            <a:spLocks/>
          </p:cNvSpPr>
          <p:nvPr/>
        </p:nvSpPr>
        <p:spPr>
          <a:xfrm>
            <a:off x="9996157" y="3247512"/>
            <a:ext cx="1439956" cy="576262"/>
          </a:xfrm>
          <a:prstGeom prst="rect">
            <a:avLst/>
          </a:prstGeom>
          <a:noFill/>
          <a:ln w="19050">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700" b="1" dirty="0">
                <a:solidFill>
                  <a:srgbClr val="042C71"/>
                </a:solidFill>
                <a:cs typeface="0 Nazanin" panose="00000400000000000000" pitchFamily="2" charset="-78"/>
              </a:rPr>
              <a:t>2. </a:t>
            </a:r>
            <a:r>
              <a:rPr lang="fa-IR" sz="1200" b="1" dirty="0">
                <a:solidFill>
                  <a:srgbClr val="042C71"/>
                </a:solidFill>
                <a:latin typeface="Calibri" panose="020F0502020204030204" pitchFamily="34" charset="0"/>
                <a:cs typeface="Calibri" panose="020F0502020204030204" pitchFamily="34" charset="0"/>
              </a:rPr>
              <a:t>مدیریت بهتر منابع</a:t>
            </a:r>
            <a:endParaRPr lang="en-US" sz="1200" b="1" dirty="0">
              <a:solidFill>
                <a:srgbClr val="042C7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6091643F-EB98-4374-B799-1003AB74EBA1}"/>
              </a:ext>
            </a:extLst>
          </p:cNvPr>
          <p:cNvSpPr/>
          <p:nvPr/>
        </p:nvSpPr>
        <p:spPr>
          <a:xfrm>
            <a:off x="9786323" y="3411634"/>
            <a:ext cx="1859624" cy="419419"/>
          </a:xfrm>
          <a:prstGeom prst="rect">
            <a:avLst/>
          </a:prstGeom>
          <a:noFill/>
          <a:ln>
            <a:solidFill>
              <a:srgbClr val="FAE2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B47ABAF-BBB3-4F66-BC11-50E2FB0C3338}"/>
              </a:ext>
            </a:extLst>
          </p:cNvPr>
          <p:cNvSpPr txBox="1"/>
          <p:nvPr/>
        </p:nvSpPr>
        <p:spPr>
          <a:xfrm>
            <a:off x="332241" y="2858568"/>
            <a:ext cx="8933495" cy="1531445"/>
          </a:xfrm>
          <a:prstGeom prst="rect">
            <a:avLst/>
          </a:prstGeom>
          <a:solidFill>
            <a:srgbClr val="FAE250">
              <a:alpha val="10000"/>
            </a:srgbClr>
          </a:solidFill>
          <a:ln>
            <a:solidFill>
              <a:srgbClr val="FAE250"/>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با جداسازی واحد توزیع ، می‌توانیم گروهی از واحدهای رادیویی ( </a:t>
            </a:r>
            <a:r>
              <a:rPr lang="en-US" sz="1600" dirty="0">
                <a:solidFill>
                  <a:srgbClr val="042C71"/>
                </a:solidFill>
                <a:latin typeface="Times New Roman" panose="02020603050405020304" pitchFamily="18" charset="0"/>
                <a:cs typeface="Times New Roman" panose="02020603050405020304" pitchFamily="18" charset="0"/>
              </a:rPr>
              <a:t>RU</a:t>
            </a:r>
            <a:r>
              <a:rPr lang="fa-IR" sz="1600" dirty="0">
                <a:solidFill>
                  <a:srgbClr val="042C71"/>
                </a:solidFill>
                <a:latin typeface="Calibri" panose="020F0502020204030204" pitchFamily="34" charset="0"/>
                <a:cs typeface="Calibri" panose="020F0502020204030204" pitchFamily="34" charset="0"/>
              </a:rPr>
              <a:t> ) را به طور همزمان مشاهده و مدیریت کنیم که تصویر وسیع تری از شبکه به ما می‌دهد. این امکان را برای ویژگی هایی مانند توازن بارگذاری چند نقطه ای هماهنگ ( </a:t>
            </a:r>
            <a:r>
              <a:rPr lang="en-US" sz="1600" dirty="0">
                <a:solidFill>
                  <a:srgbClr val="042C71"/>
                </a:solidFill>
                <a:latin typeface="Times New Roman" panose="02020603050405020304" pitchFamily="18" charset="0"/>
                <a:cs typeface="Times New Roman" panose="02020603050405020304" pitchFamily="18" charset="0"/>
              </a:rPr>
              <a:t>Comp</a:t>
            </a:r>
            <a:r>
              <a:rPr lang="fa-IR" sz="1600" dirty="0">
                <a:solidFill>
                  <a:srgbClr val="042C71"/>
                </a:solidFill>
                <a:latin typeface="Calibri" panose="020F0502020204030204" pitchFamily="34" charset="0"/>
                <a:cs typeface="Calibri" panose="020F0502020204030204" pitchFamily="34" charset="0"/>
              </a:rPr>
              <a:t> ) فراهم می‌کند. </a:t>
            </a:r>
            <a:r>
              <a:rPr lang="en-US" sz="1600" dirty="0">
                <a:solidFill>
                  <a:srgbClr val="042C71"/>
                </a:solidFill>
                <a:latin typeface="Times New Roman" panose="02020603050405020304" pitchFamily="18" charset="0"/>
                <a:cs typeface="Times New Roman" panose="02020603050405020304" pitchFamily="18" charset="0"/>
              </a:rPr>
              <a:t>Comp</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می‌تواند به طور پویا بار کاری را در بین چندین واحد رادیویی توزیع کند و بدین ترتیب استفاده از منابع را بهینه کرده و عملکرد شبکه را بهبود بخشد</a:t>
            </a:r>
          </a:p>
        </p:txBody>
      </p:sp>
      <p:cxnSp>
        <p:nvCxnSpPr>
          <p:cNvPr id="33" name="Straight Connector 32">
            <a:extLst>
              <a:ext uri="{FF2B5EF4-FFF2-40B4-BE49-F238E27FC236}">
                <a16:creationId xmlns:a16="http://schemas.microsoft.com/office/drawing/2014/main" id="{ED119EEE-D191-4240-96AD-437E77DE67D9}"/>
              </a:ext>
            </a:extLst>
          </p:cNvPr>
          <p:cNvCxnSpPr>
            <a:cxnSpLocks/>
            <a:stCxn id="31" idx="1"/>
            <a:endCxn id="32" idx="3"/>
          </p:cNvCxnSpPr>
          <p:nvPr/>
        </p:nvCxnSpPr>
        <p:spPr>
          <a:xfrm flipH="1">
            <a:off x="9265736" y="3621344"/>
            <a:ext cx="520587" cy="2947"/>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sp>
        <p:nvSpPr>
          <p:cNvPr id="35" name="Subtitle 2">
            <a:extLst>
              <a:ext uri="{FF2B5EF4-FFF2-40B4-BE49-F238E27FC236}">
                <a16:creationId xmlns:a16="http://schemas.microsoft.com/office/drawing/2014/main" id="{775BC2A3-7F43-4772-8DED-C7E3096CE55F}"/>
              </a:ext>
            </a:extLst>
          </p:cNvPr>
          <p:cNvSpPr txBox="1">
            <a:spLocks/>
          </p:cNvSpPr>
          <p:nvPr/>
        </p:nvSpPr>
        <p:spPr>
          <a:xfrm>
            <a:off x="9894972" y="5030638"/>
            <a:ext cx="1750974" cy="576262"/>
          </a:xfrm>
          <a:prstGeom prst="rect">
            <a:avLst/>
          </a:prstGeom>
          <a:noFill/>
          <a:ln w="19050">
            <a:noFill/>
          </a:ln>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lnSpc>
                <a:spcPct val="200000"/>
              </a:lnSpc>
            </a:pPr>
            <a:r>
              <a:rPr lang="fa-IR" sz="1700" b="1" dirty="0">
                <a:solidFill>
                  <a:srgbClr val="042C71"/>
                </a:solidFill>
                <a:cs typeface="0 Nazanin" panose="00000400000000000000" pitchFamily="2" charset="-78"/>
              </a:rPr>
              <a:t>3. </a:t>
            </a:r>
            <a:r>
              <a:rPr lang="fa-IR" sz="1200" b="1" dirty="0">
                <a:solidFill>
                  <a:srgbClr val="042C71"/>
                </a:solidFill>
                <a:latin typeface="Calibri" panose="020F0502020204030204" pitchFamily="34" charset="0"/>
                <a:cs typeface="Calibri" panose="020F0502020204030204" pitchFamily="34" charset="0"/>
              </a:rPr>
              <a:t>طراحی انعطاف پذیر شبکه</a:t>
            </a:r>
            <a:endParaRPr lang="en-US" sz="1200" b="1" dirty="0">
              <a:solidFill>
                <a:srgbClr val="042C71"/>
              </a:solidFill>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B53C2DA9-6E63-4E82-9493-62AC42EBCA70}"/>
              </a:ext>
            </a:extLst>
          </p:cNvPr>
          <p:cNvSpPr/>
          <p:nvPr/>
        </p:nvSpPr>
        <p:spPr>
          <a:xfrm>
            <a:off x="9786322" y="5187481"/>
            <a:ext cx="1859625" cy="419419"/>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F43DAEE-AA7C-4871-BCEA-8D4B35EFBB0B}"/>
              </a:ext>
            </a:extLst>
          </p:cNvPr>
          <p:cNvSpPr txBox="1"/>
          <p:nvPr/>
        </p:nvSpPr>
        <p:spPr>
          <a:xfrm>
            <a:off x="332240" y="4986942"/>
            <a:ext cx="8933495" cy="791179"/>
          </a:xfrm>
          <a:prstGeom prst="rect">
            <a:avLst/>
          </a:prstGeom>
          <a:solidFill>
            <a:srgbClr val="CE4912">
              <a:alpha val="10000"/>
            </a:srgbClr>
          </a:solidFill>
          <a:ln>
            <a:solidFill>
              <a:srgbClr val="CE4912"/>
            </a:solidFill>
          </a:ln>
        </p:spPr>
        <p:txBody>
          <a:bodyPr wrap="square" rtlCol="0">
            <a:spAutoFit/>
          </a:bodyPr>
          <a:lstStyle/>
          <a:p>
            <a:pPr algn="ctr" defTabSz="457200" rtl="1">
              <a:lnSpc>
                <a:spcPct val="150000"/>
              </a:lnSpc>
            </a:pPr>
            <a:r>
              <a:rPr lang="fa-IR" sz="1600" dirty="0">
                <a:solidFill>
                  <a:srgbClr val="042C71"/>
                </a:solidFill>
                <a:latin typeface="Calibri" panose="020F0502020204030204" pitchFamily="34" charset="0"/>
                <a:cs typeface="Calibri" panose="020F0502020204030204" pitchFamily="34" charset="0"/>
              </a:rPr>
              <a:t>معماری توزیع شده به توزیع انعطاف پذیرتر وظایف پردازشی بین واحد مرکزی ( </a:t>
            </a:r>
            <a:r>
              <a:rPr lang="en-US" sz="1600" dirty="0">
                <a:solidFill>
                  <a:srgbClr val="042C71"/>
                </a:solidFill>
                <a:latin typeface="Times New Roman" panose="02020603050405020304" pitchFamily="18" charset="0"/>
                <a:cs typeface="Times New Roman" panose="02020603050405020304" pitchFamily="18" charset="0"/>
              </a:rPr>
              <a:t>CU</a:t>
            </a:r>
            <a:r>
              <a:rPr lang="fa-IR" sz="1600" dirty="0">
                <a:solidFill>
                  <a:srgbClr val="042C71"/>
                </a:solidFill>
                <a:latin typeface="Calibri" panose="020F0502020204030204" pitchFamily="34" charset="0"/>
                <a:cs typeface="Calibri" panose="020F0502020204030204" pitchFamily="34" charset="0"/>
              </a:rPr>
              <a:t> ) و واحد توزیع (</a:t>
            </a:r>
            <a:r>
              <a:rPr lang="en-US" sz="16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امکان می‌دهد. این انعطاف پذیری به طراحان شبکه اجازه می‌دهد تا شبکه را بر اساس عوامل مختلفی شبکه را با سناریوهای استقرار متنوع سازگار سازد</a:t>
            </a:r>
          </a:p>
        </p:txBody>
      </p:sp>
      <p:cxnSp>
        <p:nvCxnSpPr>
          <p:cNvPr id="39" name="Straight Connector 38">
            <a:extLst>
              <a:ext uri="{FF2B5EF4-FFF2-40B4-BE49-F238E27FC236}">
                <a16:creationId xmlns:a16="http://schemas.microsoft.com/office/drawing/2014/main" id="{C54A38D6-833D-45BF-B57E-FB55658F30F3}"/>
              </a:ext>
            </a:extLst>
          </p:cNvPr>
          <p:cNvCxnSpPr>
            <a:cxnSpLocks/>
            <a:stCxn id="37" idx="1"/>
            <a:endCxn id="38" idx="3"/>
          </p:cNvCxnSpPr>
          <p:nvPr/>
        </p:nvCxnSpPr>
        <p:spPr>
          <a:xfrm flipH="1" flipV="1">
            <a:off x="9265735" y="5382532"/>
            <a:ext cx="520587" cy="14659"/>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023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800B33-13B5-4078-A234-734A97544C4A}"/>
              </a:ext>
            </a:extLst>
          </p:cNvPr>
          <p:cNvPicPr>
            <a:picLocks noChangeAspect="1"/>
          </p:cNvPicPr>
          <p:nvPr/>
        </p:nvPicPr>
        <p:blipFill rotWithShape="1">
          <a:blip r:embed="rId3"/>
          <a:srcRect l="44000" t="46963" r="47917" b="43555"/>
          <a:stretch/>
        </p:blipFill>
        <p:spPr>
          <a:xfrm>
            <a:off x="1693278" y="1484073"/>
            <a:ext cx="1368323" cy="1017430"/>
          </a:xfrm>
          <a:prstGeom prst="rect">
            <a:avLst/>
          </a:prstGeom>
        </p:spPr>
      </p:pic>
      <p:cxnSp>
        <p:nvCxnSpPr>
          <p:cNvPr id="18" name="Straight Connector 17">
            <a:extLst>
              <a:ext uri="{FF2B5EF4-FFF2-40B4-BE49-F238E27FC236}">
                <a16:creationId xmlns:a16="http://schemas.microsoft.com/office/drawing/2014/main" id="{773706EB-11AC-43F1-B7F5-7B5BB9016CDB}"/>
              </a:ext>
            </a:extLst>
          </p:cNvPr>
          <p:cNvCxnSpPr>
            <a:cxnSpLocks/>
          </p:cNvCxnSpPr>
          <p:nvPr/>
        </p:nvCxnSpPr>
        <p:spPr>
          <a:xfrm flipH="1">
            <a:off x="0" y="1533516"/>
            <a:ext cx="4846320" cy="0"/>
          </a:xfrm>
          <a:prstGeom prst="line">
            <a:avLst/>
          </a:prstGeom>
          <a:ln w="19050">
            <a:solidFill>
              <a:srgbClr val="CE4912">
                <a:alpha val="5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410C08-A826-43FF-9E74-60EC0E0254D2}"/>
              </a:ext>
            </a:extLst>
          </p:cNvPr>
          <p:cNvSpPr txBox="1">
            <a:spLocks/>
          </p:cNvSpPr>
          <p:nvPr/>
        </p:nvSpPr>
        <p:spPr>
          <a:xfrm>
            <a:off x="0" y="217883"/>
            <a:ext cx="12192000" cy="468789"/>
          </a:xfrm>
          <a:prstGeom prst="rect">
            <a:avLst/>
          </a:prstGeom>
          <a:solidFill>
            <a:srgbClr val="042C7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fa-IR" sz="2300" dirty="0">
                <a:solidFill>
                  <a:schemeClr val="bg1"/>
                </a:solidFill>
                <a:latin typeface="+mn-lt"/>
                <a:ea typeface="+mn-ea"/>
                <a:cs typeface="B Titr" panose="00000700000000000000" pitchFamily="2" charset="-78"/>
              </a:rPr>
              <a:t>انعطاف پذیری در محل استقرار لایه های پروتکل در شبکه دسترسی رادیویی </a:t>
            </a:r>
            <a:r>
              <a:rPr lang="en-US" sz="2300" dirty="0">
                <a:solidFill>
                  <a:schemeClr val="bg1"/>
                </a:solidFill>
                <a:latin typeface="+mn-lt"/>
                <a:ea typeface="+mn-ea"/>
                <a:cs typeface="B Titr" panose="00000700000000000000" pitchFamily="2" charset="-78"/>
              </a:rPr>
              <a:t>5G ( RAN )</a:t>
            </a:r>
          </a:p>
        </p:txBody>
      </p:sp>
      <p:sp>
        <p:nvSpPr>
          <p:cNvPr id="3" name="Title 1">
            <a:extLst>
              <a:ext uri="{FF2B5EF4-FFF2-40B4-BE49-F238E27FC236}">
                <a16:creationId xmlns:a16="http://schemas.microsoft.com/office/drawing/2014/main" id="{E4FBD9BD-F595-4437-A398-785CF859E634}"/>
              </a:ext>
            </a:extLst>
          </p:cNvPr>
          <p:cNvSpPr txBox="1">
            <a:spLocks/>
          </p:cNvSpPr>
          <p:nvPr/>
        </p:nvSpPr>
        <p:spPr>
          <a:xfrm>
            <a:off x="4846320" y="973451"/>
            <a:ext cx="7345680" cy="1810388"/>
          </a:xfrm>
          <a:prstGeom prst="rect">
            <a:avLst/>
          </a:prstGeom>
          <a:solidFill>
            <a:srgbClr val="042C71">
              <a:alpha val="50000"/>
            </a:srgbClr>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lnSpc>
                <a:spcPct val="300000"/>
              </a:lnSpc>
            </a:pPr>
            <a:r>
              <a:rPr lang="fa-IR" sz="1600" dirty="0">
                <a:solidFill>
                  <a:schemeClr val="bg1"/>
                </a:solidFill>
                <a:latin typeface="Calibri" panose="020F0502020204030204" pitchFamily="34" charset="0"/>
                <a:ea typeface="+mn-ea"/>
                <a:cs typeface="Calibri" panose="020F0502020204030204" pitchFamily="34" charset="0"/>
              </a:rPr>
              <a:t>در شبکه‌های </a:t>
            </a:r>
            <a:r>
              <a:rPr lang="en-US" sz="1600" dirty="0">
                <a:solidFill>
                  <a:schemeClr val="bg1"/>
                </a:solidFill>
                <a:latin typeface="Calibri" panose="020F0502020204030204" pitchFamily="34" charset="0"/>
                <a:ea typeface="+mn-ea"/>
                <a:cs typeface="Calibri" panose="020F0502020204030204" pitchFamily="34" charset="0"/>
              </a:rPr>
              <a:t> </a:t>
            </a:r>
            <a:r>
              <a:rPr lang="en-US" sz="1600" dirty="0">
                <a:solidFill>
                  <a:schemeClr val="bg1"/>
                </a:solidFill>
                <a:latin typeface="Times New Roman" panose="02020603050405020304" pitchFamily="18" charset="0"/>
                <a:ea typeface="+mn-ea"/>
                <a:cs typeface="Times New Roman" panose="02020603050405020304" pitchFamily="18" charset="0"/>
              </a:rPr>
              <a:t>5G</a:t>
            </a:r>
            <a:r>
              <a:rPr lang="en-US" sz="1600" dirty="0">
                <a:solidFill>
                  <a:schemeClr val="bg1"/>
                </a:solidFill>
                <a:latin typeface="Calibri" panose="020F0502020204030204" pitchFamily="34" charset="0"/>
                <a:ea typeface="+mn-ea"/>
                <a:cs typeface="Calibri" panose="020F0502020204030204" pitchFamily="34" charset="0"/>
              </a:rPr>
              <a:t>، </a:t>
            </a:r>
            <a:r>
              <a:rPr lang="fa-IR" sz="1600" dirty="0">
                <a:solidFill>
                  <a:schemeClr val="bg1"/>
                </a:solidFill>
                <a:latin typeface="Calibri" panose="020F0502020204030204" pitchFamily="34" charset="0"/>
                <a:ea typeface="+mn-ea"/>
                <a:cs typeface="Calibri" panose="020F0502020204030204" pitchFamily="34" charset="0"/>
              </a:rPr>
              <a:t>برخلاف نسل‌های قبلی که تمام پردازش‌ها در یک واحد انجام می‌شد، امکان تقسیم این واحد به دو بخش مرکزی ( </a:t>
            </a:r>
            <a:r>
              <a:rPr lang="en-US" sz="1600" dirty="0">
                <a:solidFill>
                  <a:schemeClr val="bg1"/>
                </a:solidFill>
                <a:latin typeface="Times New Roman" panose="02020603050405020304" pitchFamily="18" charset="0"/>
                <a:ea typeface="+mn-ea"/>
                <a:cs typeface="Times New Roman" panose="02020603050405020304" pitchFamily="18" charset="0"/>
              </a:rPr>
              <a:t>CU</a:t>
            </a:r>
            <a:r>
              <a:rPr lang="fa-IR" sz="1600" dirty="0">
                <a:solidFill>
                  <a:schemeClr val="bg1"/>
                </a:solidFill>
                <a:latin typeface="Calibri" panose="020F0502020204030204" pitchFamily="34" charset="0"/>
                <a:ea typeface="+mn-ea"/>
                <a:cs typeface="Calibri" panose="020F0502020204030204" pitchFamily="34" charset="0"/>
              </a:rPr>
              <a:t> ) و توزیع شده ( </a:t>
            </a:r>
            <a:r>
              <a:rPr lang="en-US" sz="1600" dirty="0">
                <a:solidFill>
                  <a:schemeClr val="bg1"/>
                </a:solidFill>
                <a:latin typeface="Times New Roman" panose="02020603050405020304" pitchFamily="18" charset="0"/>
                <a:ea typeface="+mn-ea"/>
                <a:cs typeface="Times New Roman" panose="02020603050405020304" pitchFamily="18" charset="0"/>
              </a:rPr>
              <a:t>DU</a:t>
            </a:r>
            <a:r>
              <a:rPr lang="fa-IR" sz="1600" dirty="0">
                <a:solidFill>
                  <a:schemeClr val="bg1"/>
                </a:solidFill>
                <a:latin typeface="Calibri" panose="020F0502020204030204" pitchFamily="34" charset="0"/>
                <a:ea typeface="+mn-ea"/>
                <a:cs typeface="Calibri" panose="020F0502020204030204" pitchFamily="34" charset="0"/>
              </a:rPr>
              <a:t> ) وجود دارد. نکته ی کلیدی در این معماری توزیع شده، انعطاف پذیری در محل استقرار لایه های مختلف پروتکل است</a:t>
            </a:r>
            <a:endParaRPr lang="en-US" sz="1600" dirty="0">
              <a:solidFill>
                <a:schemeClr val="bg1"/>
              </a:solidFill>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B161DD8C-B7E9-46DC-8FC6-13549E7B17A0}"/>
              </a:ext>
            </a:extLst>
          </p:cNvPr>
          <p:cNvPicPr>
            <a:picLocks noChangeAspect="1"/>
          </p:cNvPicPr>
          <p:nvPr/>
        </p:nvPicPr>
        <p:blipFill rotWithShape="1">
          <a:blip r:embed="rId3"/>
          <a:srcRect l="30677" t="44571" r="59000" b="40593"/>
          <a:stretch/>
        </p:blipFill>
        <p:spPr>
          <a:xfrm>
            <a:off x="41910" y="883920"/>
            <a:ext cx="1258570" cy="1108869"/>
          </a:xfrm>
          <a:prstGeom prst="rect">
            <a:avLst/>
          </a:prstGeom>
        </p:spPr>
      </p:pic>
      <p:pic>
        <p:nvPicPr>
          <p:cNvPr id="9" name="Picture 8">
            <a:extLst>
              <a:ext uri="{FF2B5EF4-FFF2-40B4-BE49-F238E27FC236}">
                <a16:creationId xmlns:a16="http://schemas.microsoft.com/office/drawing/2014/main" id="{AAE1BF86-63B3-4502-94B7-A282FBE6ADA5}"/>
              </a:ext>
            </a:extLst>
          </p:cNvPr>
          <p:cNvPicPr>
            <a:picLocks noChangeAspect="1"/>
          </p:cNvPicPr>
          <p:nvPr/>
        </p:nvPicPr>
        <p:blipFill rotWithShape="1">
          <a:blip r:embed="rId3"/>
          <a:srcRect l="53750" t="47704" r="36583" b="44296"/>
          <a:stretch/>
        </p:blipFill>
        <p:spPr>
          <a:xfrm>
            <a:off x="3454400" y="1992788"/>
            <a:ext cx="1178560" cy="791051"/>
          </a:xfrm>
          <a:prstGeom prst="rect">
            <a:avLst/>
          </a:prstGeom>
        </p:spPr>
      </p:pic>
      <p:sp>
        <p:nvSpPr>
          <p:cNvPr id="10" name="TextBox 9">
            <a:extLst>
              <a:ext uri="{FF2B5EF4-FFF2-40B4-BE49-F238E27FC236}">
                <a16:creationId xmlns:a16="http://schemas.microsoft.com/office/drawing/2014/main" id="{77731081-5BE5-4F34-81D7-A8E7BC60AEC5}"/>
              </a:ext>
            </a:extLst>
          </p:cNvPr>
          <p:cNvSpPr txBox="1"/>
          <p:nvPr/>
        </p:nvSpPr>
        <p:spPr>
          <a:xfrm>
            <a:off x="1237032" y="987399"/>
            <a:ext cx="3609288" cy="276999"/>
          </a:xfrm>
          <a:prstGeom prst="rect">
            <a:avLst/>
          </a:prstGeom>
          <a:solidFill>
            <a:srgbClr val="FAE250">
              <a:alpha val="50000"/>
            </a:srgbClr>
          </a:solidFill>
        </p:spPr>
        <p:txBody>
          <a:bodyPr wrap="square" rtlCol="0">
            <a:spAutoFit/>
          </a:bodyPr>
          <a:lstStyle/>
          <a:p>
            <a:pPr algn="ctr"/>
            <a:r>
              <a:rPr lang="en-US" sz="1200" b="1" dirty="0">
                <a:solidFill>
                  <a:srgbClr val="042C71"/>
                </a:solidFill>
                <a:cs typeface="B Titr" panose="00000700000000000000" pitchFamily="2" charset="-78"/>
              </a:rPr>
              <a:t>RU</a:t>
            </a:r>
          </a:p>
        </p:txBody>
      </p:sp>
      <p:sp>
        <p:nvSpPr>
          <p:cNvPr id="17" name="Rectangle 16">
            <a:extLst>
              <a:ext uri="{FF2B5EF4-FFF2-40B4-BE49-F238E27FC236}">
                <a16:creationId xmlns:a16="http://schemas.microsoft.com/office/drawing/2014/main" id="{F941D9CB-0CED-421C-BF53-CBD77155CF25}"/>
              </a:ext>
            </a:extLst>
          </p:cNvPr>
          <p:cNvSpPr/>
          <p:nvPr/>
        </p:nvSpPr>
        <p:spPr>
          <a:xfrm>
            <a:off x="0" y="883920"/>
            <a:ext cx="1480185" cy="89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201A152-0F2E-4AB9-A7C0-01030B016868}"/>
              </a:ext>
            </a:extLst>
          </p:cNvPr>
          <p:cNvCxnSpPr>
            <a:cxnSpLocks/>
          </p:cNvCxnSpPr>
          <p:nvPr/>
        </p:nvCxnSpPr>
        <p:spPr>
          <a:xfrm flipH="1">
            <a:off x="0" y="981066"/>
            <a:ext cx="4846320" cy="0"/>
          </a:xfrm>
          <a:prstGeom prst="line">
            <a:avLst/>
          </a:prstGeom>
          <a:ln w="19050">
            <a:solidFill>
              <a:srgbClr val="FAE250">
                <a:alpha val="50000"/>
              </a:srgb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8646ED2-1C4D-4F63-9851-1C0FEE2B18D8}"/>
              </a:ext>
            </a:extLst>
          </p:cNvPr>
          <p:cNvSpPr/>
          <p:nvPr/>
        </p:nvSpPr>
        <p:spPr>
          <a:xfrm>
            <a:off x="1480185" y="1420294"/>
            <a:ext cx="1581416" cy="10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9CFB44E-706F-4CFE-AB16-B5F2871C01AB}"/>
              </a:ext>
            </a:extLst>
          </p:cNvPr>
          <p:cNvSpPr txBox="1"/>
          <p:nvPr/>
        </p:nvSpPr>
        <p:spPr>
          <a:xfrm>
            <a:off x="3061601" y="1544305"/>
            <a:ext cx="1784719" cy="276999"/>
          </a:xfrm>
          <a:prstGeom prst="rect">
            <a:avLst/>
          </a:prstGeom>
          <a:solidFill>
            <a:srgbClr val="CE4912">
              <a:alpha val="50000"/>
            </a:srgbClr>
          </a:solidFill>
        </p:spPr>
        <p:txBody>
          <a:bodyPr wrap="square" rtlCol="0">
            <a:spAutoFit/>
          </a:bodyPr>
          <a:lstStyle/>
          <a:p>
            <a:pPr algn="ctr"/>
            <a:r>
              <a:rPr lang="en-US" sz="1200" b="1" dirty="0">
                <a:solidFill>
                  <a:srgbClr val="042C71"/>
                </a:solidFill>
                <a:cs typeface="B Titr" panose="00000700000000000000" pitchFamily="2" charset="-78"/>
              </a:rPr>
              <a:t>CU</a:t>
            </a:r>
          </a:p>
        </p:txBody>
      </p:sp>
      <p:cxnSp>
        <p:nvCxnSpPr>
          <p:cNvPr id="21" name="Straight Connector 20">
            <a:extLst>
              <a:ext uri="{FF2B5EF4-FFF2-40B4-BE49-F238E27FC236}">
                <a16:creationId xmlns:a16="http://schemas.microsoft.com/office/drawing/2014/main" id="{BA2EE3D7-5B8A-493B-9931-BC34068937C3}"/>
              </a:ext>
            </a:extLst>
          </p:cNvPr>
          <p:cNvCxnSpPr>
            <a:cxnSpLocks/>
          </p:cNvCxnSpPr>
          <p:nvPr/>
        </p:nvCxnSpPr>
        <p:spPr>
          <a:xfrm flipH="1">
            <a:off x="0" y="2794627"/>
            <a:ext cx="12192001" cy="0"/>
          </a:xfrm>
          <a:prstGeom prst="line">
            <a:avLst/>
          </a:prstGeom>
          <a:ln w="19050">
            <a:solidFill>
              <a:srgbClr val="042C71">
                <a:alpha val="50000"/>
              </a:srgb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A357803-5A37-4C31-87C9-1394E5DA1BC0}"/>
              </a:ext>
            </a:extLst>
          </p:cNvPr>
          <p:cNvSpPr txBox="1"/>
          <p:nvPr/>
        </p:nvSpPr>
        <p:spPr>
          <a:xfrm>
            <a:off x="1" y="2505662"/>
            <a:ext cx="3454400" cy="276999"/>
          </a:xfrm>
          <a:prstGeom prst="rect">
            <a:avLst/>
          </a:prstGeom>
          <a:solidFill>
            <a:srgbClr val="042C71">
              <a:alpha val="50000"/>
            </a:srgbClr>
          </a:solidFill>
        </p:spPr>
        <p:txBody>
          <a:bodyPr wrap="square" rtlCol="0">
            <a:spAutoFit/>
          </a:bodyPr>
          <a:lstStyle/>
          <a:p>
            <a:pPr algn="ctr"/>
            <a:r>
              <a:rPr lang="en-US" sz="1200" b="1" dirty="0">
                <a:solidFill>
                  <a:srgbClr val="042C71"/>
                </a:solidFill>
                <a:cs typeface="B Titr" panose="00000700000000000000" pitchFamily="2" charset="-78"/>
              </a:rPr>
              <a:t>DU</a:t>
            </a:r>
          </a:p>
        </p:txBody>
      </p:sp>
      <p:sp>
        <p:nvSpPr>
          <p:cNvPr id="26" name="Title 1">
            <a:extLst>
              <a:ext uri="{FF2B5EF4-FFF2-40B4-BE49-F238E27FC236}">
                <a16:creationId xmlns:a16="http://schemas.microsoft.com/office/drawing/2014/main" id="{E845171E-328F-4AC2-8F27-3AFDBE3FB090}"/>
              </a:ext>
            </a:extLst>
          </p:cNvPr>
          <p:cNvSpPr txBox="1">
            <a:spLocks/>
          </p:cNvSpPr>
          <p:nvPr/>
        </p:nvSpPr>
        <p:spPr>
          <a:xfrm>
            <a:off x="8300720" y="3070618"/>
            <a:ext cx="3891280" cy="468789"/>
          </a:xfrm>
          <a:prstGeom prst="rect">
            <a:avLst/>
          </a:prstGeom>
          <a:solidFill>
            <a:srgbClr val="042C7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fa-IR" sz="2200" dirty="0">
                <a:solidFill>
                  <a:schemeClr val="bg1"/>
                </a:solidFill>
                <a:latin typeface="+mn-lt"/>
                <a:ea typeface="+mn-ea"/>
                <a:cs typeface="B Titr" panose="00000700000000000000" pitchFamily="2" charset="-78"/>
              </a:rPr>
              <a:t>عوامل تعیین کننده ی محل استقرار</a:t>
            </a:r>
            <a:endParaRPr lang="en-US" sz="2200" dirty="0">
              <a:solidFill>
                <a:schemeClr val="bg1"/>
              </a:solidFill>
              <a:latin typeface="+mn-lt"/>
              <a:ea typeface="+mn-ea"/>
              <a:cs typeface="B Titr" panose="00000700000000000000" pitchFamily="2" charset="-78"/>
            </a:endParaRPr>
          </a:p>
        </p:txBody>
      </p:sp>
      <p:sp>
        <p:nvSpPr>
          <p:cNvPr id="27" name="Title 1">
            <a:extLst>
              <a:ext uri="{FF2B5EF4-FFF2-40B4-BE49-F238E27FC236}">
                <a16:creationId xmlns:a16="http://schemas.microsoft.com/office/drawing/2014/main" id="{B51668C0-645B-48E1-8ADD-72DD9ACB7D78}"/>
              </a:ext>
            </a:extLst>
          </p:cNvPr>
          <p:cNvSpPr txBox="1">
            <a:spLocks/>
          </p:cNvSpPr>
          <p:nvPr/>
        </p:nvSpPr>
        <p:spPr>
          <a:xfrm>
            <a:off x="0" y="4497303"/>
            <a:ext cx="8300720" cy="402298"/>
          </a:xfrm>
          <a:prstGeom prst="rect">
            <a:avLst/>
          </a:prstGeom>
          <a:solidFill>
            <a:srgbClr val="042C71">
              <a:alpha val="10000"/>
            </a:srgbClr>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lnSpc>
                <a:spcPct val="100000"/>
              </a:lnSpc>
            </a:pPr>
            <a:r>
              <a:rPr lang="fa-IR" sz="1400" b="1" dirty="0">
                <a:solidFill>
                  <a:srgbClr val="042C71"/>
                </a:solidFill>
                <a:latin typeface="Calibri" panose="020F0502020204030204" pitchFamily="34" charset="0"/>
                <a:ea typeface="+mn-ea"/>
                <a:cs typeface="Calibri" panose="020F0502020204030204" pitchFamily="34" charset="0"/>
              </a:rPr>
              <a:t>قابلیت های تامین کننده ( </a:t>
            </a:r>
            <a:r>
              <a:rPr lang="en-US" sz="1400" dirty="0">
                <a:solidFill>
                  <a:srgbClr val="042C71"/>
                </a:solidFill>
                <a:latin typeface="Times New Roman" panose="02020603050405020304" pitchFamily="18" charset="0"/>
                <a:ea typeface="+mn-ea"/>
                <a:cs typeface="Times New Roman" panose="02020603050405020304" pitchFamily="18" charset="0"/>
              </a:rPr>
              <a:t>Vendor</a:t>
            </a:r>
            <a:r>
              <a:rPr lang="fa-IR" sz="1400" b="1" dirty="0">
                <a:solidFill>
                  <a:srgbClr val="042C71"/>
                </a:solidFill>
                <a:latin typeface="Calibri" panose="020F0502020204030204" pitchFamily="34" charset="0"/>
                <a:ea typeface="+mn-ea"/>
                <a:cs typeface="Calibri" panose="020F0502020204030204" pitchFamily="34" charset="0"/>
              </a:rPr>
              <a:t> ) : </a:t>
            </a:r>
            <a:r>
              <a:rPr lang="fa-IR" sz="1400" dirty="0">
                <a:solidFill>
                  <a:srgbClr val="042C71"/>
                </a:solidFill>
                <a:latin typeface="Calibri" panose="020F0502020204030204" pitchFamily="34" charset="0"/>
                <a:ea typeface="+mn-ea"/>
                <a:cs typeface="Calibri" panose="020F0502020204030204" pitchFamily="34" charset="0"/>
              </a:rPr>
              <a:t>شرکت های مختلف ممکن است گزینه های مختلفی برای محل استقرار لایه های پروتکل ارائه دهند</a:t>
            </a:r>
            <a:endParaRPr lang="en-US" sz="1400" dirty="0">
              <a:solidFill>
                <a:srgbClr val="042C71"/>
              </a:solidFill>
              <a:latin typeface="Calibri" panose="020F0502020204030204" pitchFamily="34" charset="0"/>
              <a:ea typeface="+mn-ea"/>
              <a:cs typeface="Calibri" panose="020F0502020204030204" pitchFamily="34" charset="0"/>
            </a:endParaRPr>
          </a:p>
        </p:txBody>
      </p:sp>
      <p:sp>
        <p:nvSpPr>
          <p:cNvPr id="28" name="Title 1">
            <a:extLst>
              <a:ext uri="{FF2B5EF4-FFF2-40B4-BE49-F238E27FC236}">
                <a16:creationId xmlns:a16="http://schemas.microsoft.com/office/drawing/2014/main" id="{AE9FB16F-6334-4A87-A183-D8528E19DDDB}"/>
              </a:ext>
            </a:extLst>
          </p:cNvPr>
          <p:cNvSpPr txBox="1">
            <a:spLocks/>
          </p:cNvSpPr>
          <p:nvPr/>
        </p:nvSpPr>
        <p:spPr>
          <a:xfrm>
            <a:off x="3891280" y="5656347"/>
            <a:ext cx="8300720" cy="402298"/>
          </a:xfrm>
          <a:prstGeom prst="rect">
            <a:avLst/>
          </a:prstGeom>
          <a:solidFill>
            <a:srgbClr val="042C71">
              <a:alpha val="10000"/>
            </a:srgbClr>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lnSpc>
                <a:spcPct val="100000"/>
              </a:lnSpc>
            </a:pPr>
            <a:r>
              <a:rPr lang="fa-IR" sz="1400" b="1" dirty="0">
                <a:solidFill>
                  <a:srgbClr val="042C71"/>
                </a:solidFill>
                <a:latin typeface="Calibri" panose="020F0502020204030204" pitchFamily="34" charset="0"/>
                <a:ea typeface="+mn-ea"/>
                <a:cs typeface="Calibri" panose="020F0502020204030204" pitchFamily="34" charset="0"/>
              </a:rPr>
              <a:t>اولویت اپراتور : </a:t>
            </a:r>
            <a:r>
              <a:rPr lang="fa-IR" sz="1400" dirty="0">
                <a:solidFill>
                  <a:srgbClr val="042C71"/>
                </a:solidFill>
                <a:latin typeface="Calibri" panose="020F0502020204030204" pitchFamily="34" charset="0"/>
                <a:ea typeface="+mn-ea"/>
                <a:cs typeface="Calibri" panose="020F0502020204030204" pitchFamily="34" charset="0"/>
              </a:rPr>
              <a:t>اپراتورهای شبکه می‌توانند بر اساس نیازهای خود، محل استقرار لایه ها را انتخاب کنند</a:t>
            </a:r>
            <a:endParaRPr lang="en-US" sz="1400" dirty="0">
              <a:solidFill>
                <a:srgbClr val="042C71"/>
              </a:solidFill>
              <a:latin typeface="Calibri" panose="020F0502020204030204" pitchFamily="34" charset="0"/>
              <a:ea typeface="+mn-ea"/>
              <a:cs typeface="Calibri" panose="020F0502020204030204" pitchFamily="34" charset="0"/>
            </a:endParaRPr>
          </a:p>
        </p:txBody>
      </p:sp>
      <p:cxnSp>
        <p:nvCxnSpPr>
          <p:cNvPr id="30" name="Straight Connector 29">
            <a:extLst>
              <a:ext uri="{FF2B5EF4-FFF2-40B4-BE49-F238E27FC236}">
                <a16:creationId xmlns:a16="http://schemas.microsoft.com/office/drawing/2014/main" id="{27DF4E47-2DD3-43F9-89D4-97E4E9873BBE}"/>
              </a:ext>
            </a:extLst>
          </p:cNvPr>
          <p:cNvCxnSpPr>
            <a:cxnSpLocks/>
            <a:stCxn id="26" idx="1"/>
          </p:cNvCxnSpPr>
          <p:nvPr/>
        </p:nvCxnSpPr>
        <p:spPr>
          <a:xfrm flipH="1" flipV="1">
            <a:off x="4150360" y="3305012"/>
            <a:ext cx="4150360" cy="1"/>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4A45157-1490-4237-99CA-4B8D8C4162AC}"/>
              </a:ext>
            </a:extLst>
          </p:cNvPr>
          <p:cNvCxnSpPr>
            <a:cxnSpLocks/>
            <a:endCxn id="27" idx="0"/>
          </p:cNvCxnSpPr>
          <p:nvPr/>
        </p:nvCxnSpPr>
        <p:spPr>
          <a:xfrm>
            <a:off x="4150360" y="3305012"/>
            <a:ext cx="0" cy="1192291"/>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FC6B32-8878-4986-AAE7-534D53DA5805}"/>
              </a:ext>
            </a:extLst>
          </p:cNvPr>
          <p:cNvCxnSpPr>
            <a:cxnSpLocks/>
          </p:cNvCxnSpPr>
          <p:nvPr/>
        </p:nvCxnSpPr>
        <p:spPr>
          <a:xfrm>
            <a:off x="11384280" y="3539407"/>
            <a:ext cx="0" cy="2116940"/>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59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B97B57F1-F9CE-4236-90C7-7E87FEAEED9A}"/>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0005" t="16609" r="18619"/>
          <a:stretch/>
        </p:blipFill>
        <p:spPr>
          <a:xfrm>
            <a:off x="666245" y="1512855"/>
            <a:ext cx="5213617" cy="4613582"/>
          </a:xfrm>
          <a:prstGeom prst="rect">
            <a:avLst/>
          </a:prstGeom>
        </p:spPr>
      </p:pic>
      <p:sp>
        <p:nvSpPr>
          <p:cNvPr id="4" name="TextBox 3">
            <a:extLst>
              <a:ext uri="{FF2B5EF4-FFF2-40B4-BE49-F238E27FC236}">
                <a16:creationId xmlns:a16="http://schemas.microsoft.com/office/drawing/2014/main" id="{7BDD9742-014B-4C9B-8018-8DF6A06812EA}"/>
              </a:ext>
            </a:extLst>
          </p:cNvPr>
          <p:cNvSpPr txBox="1"/>
          <p:nvPr/>
        </p:nvSpPr>
        <p:spPr>
          <a:xfrm>
            <a:off x="4683760" y="1179724"/>
            <a:ext cx="6841995" cy="461665"/>
          </a:xfrm>
          <a:prstGeom prst="rect">
            <a:avLst/>
          </a:prstGeom>
          <a:solidFill>
            <a:srgbClr val="042C71">
              <a:alpha val="50000"/>
            </a:srgbClr>
          </a:solidFill>
        </p:spPr>
        <p:txBody>
          <a:bodyPr wrap="square">
            <a:spAutoFit/>
          </a:bodyPr>
          <a:lstStyle/>
          <a:p>
            <a:pPr algn="ctr" rtl="1"/>
            <a:r>
              <a:rPr lang="fa-IR" sz="2400" dirty="0">
                <a:solidFill>
                  <a:schemeClr val="bg1"/>
                </a:solidFill>
                <a:latin typeface="+mn-lt"/>
                <a:ea typeface="+mn-ea"/>
                <a:cs typeface="B Titr" panose="00000700000000000000" pitchFamily="2" charset="-78"/>
              </a:rPr>
              <a:t>سه مورد سناریو کاربردی درمعماری نسل پنج </a:t>
            </a:r>
            <a:endParaRPr lang="en-US" sz="2400" dirty="0">
              <a:solidFill>
                <a:schemeClr val="bg1"/>
              </a:solidFill>
              <a:latin typeface="+mn-lt"/>
              <a:ea typeface="+mn-ea"/>
              <a:cs typeface="B Titr" panose="00000700000000000000" pitchFamily="2" charset="-78"/>
            </a:endParaRPr>
          </a:p>
        </p:txBody>
      </p:sp>
      <p:cxnSp>
        <p:nvCxnSpPr>
          <p:cNvPr id="6" name="Straight Connector 5">
            <a:extLst>
              <a:ext uri="{FF2B5EF4-FFF2-40B4-BE49-F238E27FC236}">
                <a16:creationId xmlns:a16="http://schemas.microsoft.com/office/drawing/2014/main" id="{35D3CDA6-1EFD-4276-A940-B6592B7AB01B}"/>
              </a:ext>
            </a:extLst>
          </p:cNvPr>
          <p:cNvCxnSpPr>
            <a:cxnSpLocks/>
            <a:stCxn id="9" idx="3"/>
          </p:cNvCxnSpPr>
          <p:nvPr/>
        </p:nvCxnSpPr>
        <p:spPr>
          <a:xfrm>
            <a:off x="10412233" y="2505577"/>
            <a:ext cx="1113522" cy="0"/>
          </a:xfrm>
          <a:prstGeom prst="line">
            <a:avLst/>
          </a:prstGeom>
          <a:ln w="28575">
            <a:solidFill>
              <a:srgbClr val="042C71">
                <a:alpha val="50000"/>
              </a:srgb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F866CC-AE73-4D27-B59A-3F74D2D0220D}"/>
              </a:ext>
            </a:extLst>
          </p:cNvPr>
          <p:cNvSpPr txBox="1"/>
          <p:nvPr/>
        </p:nvSpPr>
        <p:spPr>
          <a:xfrm>
            <a:off x="7162355" y="2320911"/>
            <a:ext cx="3249878" cy="369332"/>
          </a:xfrm>
          <a:prstGeom prst="rect">
            <a:avLst/>
          </a:prstGeom>
          <a:solidFill>
            <a:srgbClr val="042C71"/>
          </a:solidFill>
          <a:ln>
            <a:noFill/>
          </a:ln>
        </p:spPr>
        <p:txBody>
          <a:bodyPr wrap="square" rtlCol="0">
            <a:spAutoFit/>
          </a:bodyPr>
          <a:lstStyle/>
          <a:p>
            <a:pPr algn="ctr" rtl="1"/>
            <a:r>
              <a:rPr lang="fa-IR" dirty="0">
                <a:solidFill>
                  <a:schemeClr val="bg1"/>
                </a:solidFill>
                <a:cs typeface="B Titr" panose="00000700000000000000" pitchFamily="2" charset="-78"/>
              </a:rPr>
              <a:t>پهنای باند پیشرفته</a:t>
            </a:r>
            <a:endParaRPr lang="en-US" dirty="0">
              <a:solidFill>
                <a:schemeClr val="bg1"/>
              </a:solidFill>
              <a:cs typeface="B Titr" panose="00000700000000000000" pitchFamily="2" charset="-78"/>
            </a:endParaRPr>
          </a:p>
        </p:txBody>
      </p:sp>
      <p:sp>
        <p:nvSpPr>
          <p:cNvPr id="10" name="TextBox 9">
            <a:extLst>
              <a:ext uri="{FF2B5EF4-FFF2-40B4-BE49-F238E27FC236}">
                <a16:creationId xmlns:a16="http://schemas.microsoft.com/office/drawing/2014/main" id="{8655B304-1BB9-4ED8-9D2C-177ECA51287C}"/>
              </a:ext>
            </a:extLst>
          </p:cNvPr>
          <p:cNvSpPr txBox="1"/>
          <p:nvPr/>
        </p:nvSpPr>
        <p:spPr>
          <a:xfrm>
            <a:off x="7162355" y="3819646"/>
            <a:ext cx="3249878" cy="369332"/>
          </a:xfrm>
          <a:prstGeom prst="rect">
            <a:avLst/>
          </a:prstGeom>
          <a:solidFill>
            <a:srgbClr val="042C71"/>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قابل اعتماد با تأخیر کم</a:t>
            </a:r>
            <a:endParaRPr lang="en-US" dirty="0"/>
          </a:p>
        </p:txBody>
      </p:sp>
      <p:sp>
        <p:nvSpPr>
          <p:cNvPr id="12" name="TextBox 11">
            <a:extLst>
              <a:ext uri="{FF2B5EF4-FFF2-40B4-BE49-F238E27FC236}">
                <a16:creationId xmlns:a16="http://schemas.microsoft.com/office/drawing/2014/main" id="{2BA95E1A-25C0-430A-B7D8-197CD437DD42}"/>
              </a:ext>
            </a:extLst>
          </p:cNvPr>
          <p:cNvSpPr txBox="1"/>
          <p:nvPr/>
        </p:nvSpPr>
        <p:spPr>
          <a:xfrm>
            <a:off x="7162355" y="5318381"/>
            <a:ext cx="3249878" cy="369332"/>
          </a:xfrm>
          <a:prstGeom prst="rect">
            <a:avLst/>
          </a:prstGeom>
          <a:solidFill>
            <a:srgbClr val="042C71"/>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گسترده ماشینی</a:t>
            </a:r>
            <a:endParaRPr lang="en-US" dirty="0"/>
          </a:p>
        </p:txBody>
      </p:sp>
      <p:cxnSp>
        <p:nvCxnSpPr>
          <p:cNvPr id="17" name="Straight Connector 16">
            <a:extLst>
              <a:ext uri="{FF2B5EF4-FFF2-40B4-BE49-F238E27FC236}">
                <a16:creationId xmlns:a16="http://schemas.microsoft.com/office/drawing/2014/main" id="{4BF1DD11-9A7B-4E73-82AB-389C97AD2224}"/>
              </a:ext>
            </a:extLst>
          </p:cNvPr>
          <p:cNvCxnSpPr>
            <a:cxnSpLocks/>
            <a:stCxn id="12" idx="3"/>
          </p:cNvCxnSpPr>
          <p:nvPr/>
        </p:nvCxnSpPr>
        <p:spPr>
          <a:xfrm>
            <a:off x="10412233" y="5503047"/>
            <a:ext cx="1113522" cy="0"/>
          </a:xfrm>
          <a:prstGeom prst="line">
            <a:avLst/>
          </a:prstGeom>
          <a:ln w="28575">
            <a:solidFill>
              <a:srgbClr val="042C71">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2BB2FF-904F-4A60-B121-91CFF271BBD9}"/>
              </a:ext>
            </a:extLst>
          </p:cNvPr>
          <p:cNvCxnSpPr>
            <a:cxnSpLocks/>
            <a:stCxn id="10" idx="3"/>
            <a:endCxn id="36" idx="1"/>
          </p:cNvCxnSpPr>
          <p:nvPr/>
        </p:nvCxnSpPr>
        <p:spPr>
          <a:xfrm>
            <a:off x="10412233" y="4004312"/>
            <a:ext cx="1113522" cy="9830"/>
          </a:xfrm>
          <a:prstGeom prst="line">
            <a:avLst/>
          </a:prstGeom>
          <a:ln w="28575">
            <a:solidFill>
              <a:srgbClr val="042C71">
                <a:alpha val="50000"/>
              </a:srgb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D2B6805-CA55-4187-987D-1591CFD83B76}"/>
              </a:ext>
            </a:extLst>
          </p:cNvPr>
          <p:cNvSpPr/>
          <p:nvPr/>
        </p:nvSpPr>
        <p:spPr>
          <a:xfrm>
            <a:off x="11525755" y="1170287"/>
            <a:ext cx="75695" cy="5687710"/>
          </a:xfrm>
          <a:prstGeom prst="rect">
            <a:avLst/>
          </a:prstGeom>
          <a:solidFill>
            <a:srgbClr val="819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AC4953E-CE2D-40D6-AEF6-1D054246E239}"/>
              </a:ext>
            </a:extLst>
          </p:cNvPr>
          <p:cNvSpPr/>
          <p:nvPr/>
        </p:nvSpPr>
        <p:spPr>
          <a:xfrm rot="5400000">
            <a:off x="5777865" y="-4607579"/>
            <a:ext cx="45719" cy="11601452"/>
          </a:xfrm>
          <a:prstGeom prst="rect">
            <a:avLst/>
          </a:prstGeom>
          <a:solidFill>
            <a:srgbClr val="819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4657F391-88A3-4D94-B650-D70C7686888E}"/>
              </a:ext>
            </a:extLst>
          </p:cNvPr>
          <p:cNvSpPr/>
          <p:nvPr/>
        </p:nvSpPr>
        <p:spPr>
          <a:xfrm>
            <a:off x="2931160" y="2852415"/>
            <a:ext cx="650875" cy="502289"/>
          </a:xfrm>
          <a:custGeom>
            <a:avLst/>
            <a:gdLst>
              <a:gd name="connsiteX0" fmla="*/ 0 w 660400"/>
              <a:gd name="connsiteY0" fmla="*/ 576584 h 576584"/>
              <a:gd name="connsiteX1" fmla="*/ 341632 w 660400"/>
              <a:gd name="connsiteY1" fmla="*/ 0 h 576584"/>
              <a:gd name="connsiteX2" fmla="*/ 660400 w 660400"/>
              <a:gd name="connsiteY2" fmla="*/ 576584 h 576584"/>
              <a:gd name="connsiteX3" fmla="*/ 0 w 660400"/>
              <a:gd name="connsiteY3" fmla="*/ 576584 h 576584"/>
              <a:gd name="connsiteX0" fmla="*/ 0 w 679450"/>
              <a:gd name="connsiteY0" fmla="*/ 521339 h 576584"/>
              <a:gd name="connsiteX1" fmla="*/ 360682 w 679450"/>
              <a:gd name="connsiteY1" fmla="*/ 0 h 576584"/>
              <a:gd name="connsiteX2" fmla="*/ 679450 w 679450"/>
              <a:gd name="connsiteY2" fmla="*/ 576584 h 576584"/>
              <a:gd name="connsiteX3" fmla="*/ 0 w 679450"/>
              <a:gd name="connsiteY3" fmla="*/ 521339 h 576584"/>
              <a:gd name="connsiteX0" fmla="*/ 0 w 685165"/>
              <a:gd name="connsiteY0" fmla="*/ 521339 h 521339"/>
              <a:gd name="connsiteX1" fmla="*/ 360682 w 685165"/>
              <a:gd name="connsiteY1" fmla="*/ 0 h 521339"/>
              <a:gd name="connsiteX2" fmla="*/ 685165 w 685165"/>
              <a:gd name="connsiteY2" fmla="*/ 500384 h 521339"/>
              <a:gd name="connsiteX3" fmla="*/ 0 w 685165"/>
              <a:gd name="connsiteY3" fmla="*/ 521339 h 521339"/>
              <a:gd name="connsiteX0" fmla="*/ 0 w 658495"/>
              <a:gd name="connsiteY0" fmla="*/ 506099 h 506099"/>
              <a:gd name="connsiteX1" fmla="*/ 334012 w 658495"/>
              <a:gd name="connsiteY1" fmla="*/ 0 h 506099"/>
              <a:gd name="connsiteX2" fmla="*/ 658495 w 658495"/>
              <a:gd name="connsiteY2" fmla="*/ 500384 h 506099"/>
              <a:gd name="connsiteX3" fmla="*/ 0 w 658495"/>
              <a:gd name="connsiteY3" fmla="*/ 506099 h 506099"/>
              <a:gd name="connsiteX0" fmla="*/ 0 w 650875"/>
              <a:gd name="connsiteY0" fmla="*/ 502289 h 502289"/>
              <a:gd name="connsiteX1" fmla="*/ 326392 w 650875"/>
              <a:gd name="connsiteY1" fmla="*/ 0 h 502289"/>
              <a:gd name="connsiteX2" fmla="*/ 650875 w 650875"/>
              <a:gd name="connsiteY2" fmla="*/ 500384 h 502289"/>
              <a:gd name="connsiteX3" fmla="*/ 0 w 650875"/>
              <a:gd name="connsiteY3" fmla="*/ 502289 h 502289"/>
            </a:gdLst>
            <a:ahLst/>
            <a:cxnLst>
              <a:cxn ang="0">
                <a:pos x="connsiteX0" y="connsiteY0"/>
              </a:cxn>
              <a:cxn ang="0">
                <a:pos x="connsiteX1" y="connsiteY1"/>
              </a:cxn>
              <a:cxn ang="0">
                <a:pos x="connsiteX2" y="connsiteY2"/>
              </a:cxn>
              <a:cxn ang="0">
                <a:pos x="connsiteX3" y="connsiteY3"/>
              </a:cxn>
            </a:cxnLst>
            <a:rect l="l" t="t" r="r" b="b"/>
            <a:pathLst>
              <a:path w="650875" h="502289">
                <a:moveTo>
                  <a:pt x="0" y="502289"/>
                </a:moveTo>
                <a:lnTo>
                  <a:pt x="326392" y="0"/>
                </a:lnTo>
                <a:lnTo>
                  <a:pt x="650875" y="500384"/>
                </a:lnTo>
                <a:lnTo>
                  <a:pt x="0" y="502289"/>
                </a:lnTo>
                <a:close/>
              </a:path>
            </a:pathLst>
          </a:custGeom>
          <a:solidFill>
            <a:srgbClr val="FAE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042C71"/>
              </a:solidFill>
            </a:endParaRPr>
          </a:p>
        </p:txBody>
      </p:sp>
      <p:sp>
        <p:nvSpPr>
          <p:cNvPr id="52" name="TextBox 51">
            <a:extLst>
              <a:ext uri="{FF2B5EF4-FFF2-40B4-BE49-F238E27FC236}">
                <a16:creationId xmlns:a16="http://schemas.microsoft.com/office/drawing/2014/main" id="{89D84C95-B6F1-4F71-A1C4-C91D717AF510}"/>
              </a:ext>
            </a:extLst>
          </p:cNvPr>
          <p:cNvSpPr txBox="1"/>
          <p:nvPr/>
        </p:nvSpPr>
        <p:spPr>
          <a:xfrm>
            <a:off x="2622057" y="3093094"/>
            <a:ext cx="1268343" cy="261610"/>
          </a:xfrm>
          <a:prstGeom prst="rect">
            <a:avLst/>
          </a:prstGeom>
          <a:noFill/>
        </p:spPr>
        <p:txBody>
          <a:bodyPr wrap="square">
            <a:spAutoFit/>
          </a:bodyPr>
          <a:lstStyle/>
          <a:p>
            <a:pPr algn="ctr"/>
            <a:r>
              <a:rPr lang="en-US" sz="1100" dirty="0" err="1">
                <a:solidFill>
                  <a:srgbClr val="FFFFFF"/>
                </a:solidFill>
              </a:rPr>
              <a:t>eMBB</a:t>
            </a:r>
            <a:endParaRPr lang="en-US" sz="1400" dirty="0">
              <a:solidFill>
                <a:srgbClr val="FFFFFF"/>
              </a:solidFill>
            </a:endParaRPr>
          </a:p>
        </p:txBody>
      </p:sp>
      <p:sp>
        <p:nvSpPr>
          <p:cNvPr id="53" name="Isosceles Triangle 49">
            <a:extLst>
              <a:ext uri="{FF2B5EF4-FFF2-40B4-BE49-F238E27FC236}">
                <a16:creationId xmlns:a16="http://schemas.microsoft.com/office/drawing/2014/main" id="{E1FC3F63-376B-4125-8AA6-9D1556B75F7F}"/>
              </a:ext>
            </a:extLst>
          </p:cNvPr>
          <p:cNvSpPr/>
          <p:nvPr/>
        </p:nvSpPr>
        <p:spPr>
          <a:xfrm>
            <a:off x="4154170" y="4467855"/>
            <a:ext cx="650875" cy="502289"/>
          </a:xfrm>
          <a:custGeom>
            <a:avLst/>
            <a:gdLst>
              <a:gd name="connsiteX0" fmla="*/ 0 w 660400"/>
              <a:gd name="connsiteY0" fmla="*/ 576584 h 576584"/>
              <a:gd name="connsiteX1" fmla="*/ 341632 w 660400"/>
              <a:gd name="connsiteY1" fmla="*/ 0 h 576584"/>
              <a:gd name="connsiteX2" fmla="*/ 660400 w 660400"/>
              <a:gd name="connsiteY2" fmla="*/ 576584 h 576584"/>
              <a:gd name="connsiteX3" fmla="*/ 0 w 660400"/>
              <a:gd name="connsiteY3" fmla="*/ 576584 h 576584"/>
              <a:gd name="connsiteX0" fmla="*/ 0 w 679450"/>
              <a:gd name="connsiteY0" fmla="*/ 521339 h 576584"/>
              <a:gd name="connsiteX1" fmla="*/ 360682 w 679450"/>
              <a:gd name="connsiteY1" fmla="*/ 0 h 576584"/>
              <a:gd name="connsiteX2" fmla="*/ 679450 w 679450"/>
              <a:gd name="connsiteY2" fmla="*/ 576584 h 576584"/>
              <a:gd name="connsiteX3" fmla="*/ 0 w 679450"/>
              <a:gd name="connsiteY3" fmla="*/ 521339 h 576584"/>
              <a:gd name="connsiteX0" fmla="*/ 0 w 685165"/>
              <a:gd name="connsiteY0" fmla="*/ 521339 h 521339"/>
              <a:gd name="connsiteX1" fmla="*/ 360682 w 685165"/>
              <a:gd name="connsiteY1" fmla="*/ 0 h 521339"/>
              <a:gd name="connsiteX2" fmla="*/ 685165 w 685165"/>
              <a:gd name="connsiteY2" fmla="*/ 500384 h 521339"/>
              <a:gd name="connsiteX3" fmla="*/ 0 w 685165"/>
              <a:gd name="connsiteY3" fmla="*/ 521339 h 521339"/>
              <a:gd name="connsiteX0" fmla="*/ 0 w 658495"/>
              <a:gd name="connsiteY0" fmla="*/ 506099 h 506099"/>
              <a:gd name="connsiteX1" fmla="*/ 334012 w 658495"/>
              <a:gd name="connsiteY1" fmla="*/ 0 h 506099"/>
              <a:gd name="connsiteX2" fmla="*/ 658495 w 658495"/>
              <a:gd name="connsiteY2" fmla="*/ 500384 h 506099"/>
              <a:gd name="connsiteX3" fmla="*/ 0 w 658495"/>
              <a:gd name="connsiteY3" fmla="*/ 506099 h 506099"/>
              <a:gd name="connsiteX0" fmla="*/ 0 w 650875"/>
              <a:gd name="connsiteY0" fmla="*/ 502289 h 502289"/>
              <a:gd name="connsiteX1" fmla="*/ 326392 w 650875"/>
              <a:gd name="connsiteY1" fmla="*/ 0 h 502289"/>
              <a:gd name="connsiteX2" fmla="*/ 650875 w 650875"/>
              <a:gd name="connsiteY2" fmla="*/ 500384 h 502289"/>
              <a:gd name="connsiteX3" fmla="*/ 0 w 650875"/>
              <a:gd name="connsiteY3" fmla="*/ 502289 h 502289"/>
            </a:gdLst>
            <a:ahLst/>
            <a:cxnLst>
              <a:cxn ang="0">
                <a:pos x="connsiteX0" y="connsiteY0"/>
              </a:cxn>
              <a:cxn ang="0">
                <a:pos x="connsiteX1" y="connsiteY1"/>
              </a:cxn>
              <a:cxn ang="0">
                <a:pos x="connsiteX2" y="connsiteY2"/>
              </a:cxn>
              <a:cxn ang="0">
                <a:pos x="connsiteX3" y="connsiteY3"/>
              </a:cxn>
            </a:cxnLst>
            <a:rect l="l" t="t" r="r" b="b"/>
            <a:pathLst>
              <a:path w="650875" h="502289">
                <a:moveTo>
                  <a:pt x="0" y="502289"/>
                </a:moveTo>
                <a:lnTo>
                  <a:pt x="326392" y="0"/>
                </a:lnTo>
                <a:lnTo>
                  <a:pt x="650875" y="500384"/>
                </a:lnTo>
                <a:lnTo>
                  <a:pt x="0" y="502289"/>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CE4912"/>
              </a:solidFill>
            </a:endParaRPr>
          </a:p>
        </p:txBody>
      </p:sp>
      <p:sp>
        <p:nvSpPr>
          <p:cNvPr id="55" name="TextBox 54">
            <a:extLst>
              <a:ext uri="{FF2B5EF4-FFF2-40B4-BE49-F238E27FC236}">
                <a16:creationId xmlns:a16="http://schemas.microsoft.com/office/drawing/2014/main" id="{9EC047B2-DC73-4039-BECB-78A02813F2DA}"/>
              </a:ext>
            </a:extLst>
          </p:cNvPr>
          <p:cNvSpPr txBox="1"/>
          <p:nvPr/>
        </p:nvSpPr>
        <p:spPr>
          <a:xfrm>
            <a:off x="3845435" y="4718999"/>
            <a:ext cx="1268343" cy="261610"/>
          </a:xfrm>
          <a:prstGeom prst="rect">
            <a:avLst/>
          </a:prstGeom>
          <a:noFill/>
        </p:spPr>
        <p:txBody>
          <a:bodyPr wrap="square">
            <a:spAutoFit/>
          </a:bodyPr>
          <a:lstStyle/>
          <a:p>
            <a:pPr algn="ctr"/>
            <a:r>
              <a:rPr lang="en-US" sz="1100" dirty="0">
                <a:solidFill>
                  <a:srgbClr val="FFFFFF"/>
                </a:solidFill>
              </a:rPr>
              <a:t>URLLC</a:t>
            </a:r>
            <a:endParaRPr lang="en-US" sz="1400" dirty="0">
              <a:solidFill>
                <a:srgbClr val="FFFFFF"/>
              </a:solidFill>
            </a:endParaRPr>
          </a:p>
        </p:txBody>
      </p:sp>
      <p:sp>
        <p:nvSpPr>
          <p:cNvPr id="56" name="Oval 55">
            <a:extLst>
              <a:ext uri="{FF2B5EF4-FFF2-40B4-BE49-F238E27FC236}">
                <a16:creationId xmlns:a16="http://schemas.microsoft.com/office/drawing/2014/main" id="{C1CD384F-39D1-459D-9292-11A67806BD2B}"/>
              </a:ext>
            </a:extLst>
          </p:cNvPr>
          <p:cNvSpPr/>
          <p:nvPr/>
        </p:nvSpPr>
        <p:spPr>
          <a:xfrm>
            <a:off x="2908935" y="3983355"/>
            <a:ext cx="743585" cy="710909"/>
          </a:xfrm>
          <a:prstGeom prst="ellipse">
            <a:avLst/>
          </a:prstGeom>
          <a:solidFill>
            <a:srgbClr val="CE4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00B0BBF-DBA4-442E-9C74-F31AA1F8D457}"/>
              </a:ext>
            </a:extLst>
          </p:cNvPr>
          <p:cNvSpPr txBox="1"/>
          <p:nvPr/>
        </p:nvSpPr>
        <p:spPr>
          <a:xfrm>
            <a:off x="2635002" y="4223853"/>
            <a:ext cx="1268343" cy="261610"/>
          </a:xfrm>
          <a:prstGeom prst="rect">
            <a:avLst/>
          </a:prstGeom>
          <a:noFill/>
        </p:spPr>
        <p:txBody>
          <a:bodyPr wrap="square">
            <a:spAutoFit/>
          </a:bodyPr>
          <a:lstStyle/>
          <a:p>
            <a:pPr algn="ctr"/>
            <a:r>
              <a:rPr lang="en-US" sz="1100" dirty="0">
                <a:solidFill>
                  <a:srgbClr val="FFFFFF"/>
                </a:solidFill>
              </a:rPr>
              <a:t>5G</a:t>
            </a:r>
            <a:endParaRPr lang="en-US" sz="1400" dirty="0">
              <a:solidFill>
                <a:srgbClr val="FFFFFF"/>
              </a:solidFill>
            </a:endParaRPr>
          </a:p>
        </p:txBody>
      </p:sp>
    </p:spTree>
    <p:extLst>
      <p:ext uri="{BB962C8B-B14F-4D97-AF65-F5344CB8AC3E}">
        <p14:creationId xmlns:p14="http://schemas.microsoft.com/office/powerpoint/2010/main" val="82262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6ACE90B-5C30-4F98-9B8F-8BD6313A776F}"/>
              </a:ext>
            </a:extLst>
          </p:cNvPr>
          <p:cNvCxnSpPr>
            <a:cxnSpLocks/>
          </p:cNvCxnSpPr>
          <p:nvPr/>
        </p:nvCxnSpPr>
        <p:spPr>
          <a:xfrm>
            <a:off x="6139189" y="1104801"/>
            <a:ext cx="0" cy="1338462"/>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29FFF0-B1B3-4786-BB49-1D7F649A7F92}"/>
              </a:ext>
            </a:extLst>
          </p:cNvPr>
          <p:cNvSpPr txBox="1"/>
          <p:nvPr/>
        </p:nvSpPr>
        <p:spPr>
          <a:xfrm>
            <a:off x="4279675" y="766863"/>
            <a:ext cx="3774890"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اجزای شبکه مخابرات بی سیم </a:t>
            </a:r>
            <a:endParaRPr lang="en-US" sz="2400" dirty="0">
              <a:solidFill>
                <a:schemeClr val="bg1"/>
              </a:solidFill>
              <a:cs typeface="B Titr" panose="00000700000000000000" pitchFamily="2" charset="-78"/>
            </a:endParaRPr>
          </a:p>
        </p:txBody>
      </p:sp>
      <p:cxnSp>
        <p:nvCxnSpPr>
          <p:cNvPr id="6" name="Straight Connector 5">
            <a:extLst>
              <a:ext uri="{FF2B5EF4-FFF2-40B4-BE49-F238E27FC236}">
                <a16:creationId xmlns:a16="http://schemas.microsoft.com/office/drawing/2014/main" id="{65A285CA-FE21-4754-BA6D-9D7BE80CF6E3}"/>
              </a:ext>
            </a:extLst>
          </p:cNvPr>
          <p:cNvCxnSpPr>
            <a:cxnSpLocks/>
          </p:cNvCxnSpPr>
          <p:nvPr/>
        </p:nvCxnSpPr>
        <p:spPr>
          <a:xfrm>
            <a:off x="8054565" y="995314"/>
            <a:ext cx="1159129" cy="2381"/>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E35C4E-4819-4914-929D-6335739825C3}"/>
              </a:ext>
            </a:extLst>
          </p:cNvPr>
          <p:cNvCxnSpPr>
            <a:cxnSpLocks/>
          </p:cNvCxnSpPr>
          <p:nvPr/>
        </p:nvCxnSpPr>
        <p:spPr>
          <a:xfrm>
            <a:off x="3120546" y="995314"/>
            <a:ext cx="1159129" cy="2381"/>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1306CE-93CC-4A9B-84C4-E7C450F1C12A}"/>
              </a:ext>
            </a:extLst>
          </p:cNvPr>
          <p:cNvCxnSpPr>
            <a:cxnSpLocks/>
          </p:cNvCxnSpPr>
          <p:nvPr/>
        </p:nvCxnSpPr>
        <p:spPr>
          <a:xfrm>
            <a:off x="3120546" y="995314"/>
            <a:ext cx="0" cy="1338462"/>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88804-C4F9-41BB-9308-A50A47C32A2F}"/>
              </a:ext>
            </a:extLst>
          </p:cNvPr>
          <p:cNvCxnSpPr>
            <a:cxnSpLocks/>
          </p:cNvCxnSpPr>
          <p:nvPr/>
        </p:nvCxnSpPr>
        <p:spPr>
          <a:xfrm>
            <a:off x="9213694" y="995314"/>
            <a:ext cx="0" cy="1338462"/>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59F8BC-03D5-4FCE-B92C-60BD2930439D}"/>
              </a:ext>
            </a:extLst>
          </p:cNvPr>
          <p:cNvSpPr txBox="1"/>
          <p:nvPr/>
        </p:nvSpPr>
        <p:spPr>
          <a:xfrm>
            <a:off x="8511091" y="2333776"/>
            <a:ext cx="1405205" cy="338554"/>
          </a:xfrm>
          <a:prstGeom prst="rect">
            <a:avLst/>
          </a:prstGeom>
          <a:solidFill>
            <a:srgbClr val="CE4912"/>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Core Network</a:t>
            </a:r>
          </a:p>
        </p:txBody>
      </p:sp>
      <p:sp>
        <p:nvSpPr>
          <p:cNvPr id="12" name="TextBox 11">
            <a:extLst>
              <a:ext uri="{FF2B5EF4-FFF2-40B4-BE49-F238E27FC236}">
                <a16:creationId xmlns:a16="http://schemas.microsoft.com/office/drawing/2014/main" id="{106C2169-13B6-4C3B-9A6A-F97DC446A6FF}"/>
              </a:ext>
            </a:extLst>
          </p:cNvPr>
          <p:cNvSpPr txBox="1"/>
          <p:nvPr/>
        </p:nvSpPr>
        <p:spPr>
          <a:xfrm>
            <a:off x="5436586" y="2333776"/>
            <a:ext cx="1405205" cy="338554"/>
          </a:xfrm>
          <a:prstGeom prst="rect">
            <a:avLst/>
          </a:prstGeom>
          <a:solidFill>
            <a:srgbClr val="CE4912"/>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RAN</a:t>
            </a:r>
          </a:p>
        </p:txBody>
      </p:sp>
      <p:sp>
        <p:nvSpPr>
          <p:cNvPr id="13" name="TextBox 12">
            <a:extLst>
              <a:ext uri="{FF2B5EF4-FFF2-40B4-BE49-F238E27FC236}">
                <a16:creationId xmlns:a16="http://schemas.microsoft.com/office/drawing/2014/main" id="{80715981-7DCC-43D1-9574-DAC3D0728151}"/>
              </a:ext>
            </a:extLst>
          </p:cNvPr>
          <p:cNvSpPr txBox="1"/>
          <p:nvPr/>
        </p:nvSpPr>
        <p:spPr>
          <a:xfrm>
            <a:off x="2417944" y="2333776"/>
            <a:ext cx="1405205" cy="338554"/>
          </a:xfrm>
          <a:prstGeom prst="rect">
            <a:avLst/>
          </a:prstGeom>
          <a:solidFill>
            <a:srgbClr val="CE4912"/>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Terminal</a:t>
            </a:r>
          </a:p>
        </p:txBody>
      </p:sp>
      <p:sp>
        <p:nvSpPr>
          <p:cNvPr id="14" name="TextBox 13">
            <a:extLst>
              <a:ext uri="{FF2B5EF4-FFF2-40B4-BE49-F238E27FC236}">
                <a16:creationId xmlns:a16="http://schemas.microsoft.com/office/drawing/2014/main" id="{3EEB89B3-0235-48DF-95C9-A7402B407725}"/>
              </a:ext>
            </a:extLst>
          </p:cNvPr>
          <p:cNvSpPr txBox="1"/>
          <p:nvPr/>
        </p:nvSpPr>
        <p:spPr>
          <a:xfrm>
            <a:off x="1390020" y="1931809"/>
            <a:ext cx="1601538" cy="338554"/>
          </a:xfrm>
          <a:prstGeom prst="rect">
            <a:avLst/>
          </a:prstGeom>
          <a:solidFill>
            <a:srgbClr val="F36B1C">
              <a:alpha val="60000"/>
            </a:srgb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Equipment</a:t>
            </a:r>
          </a:p>
        </p:txBody>
      </p:sp>
      <p:sp>
        <p:nvSpPr>
          <p:cNvPr id="15" name="TextBox 14">
            <a:extLst>
              <a:ext uri="{FF2B5EF4-FFF2-40B4-BE49-F238E27FC236}">
                <a16:creationId xmlns:a16="http://schemas.microsoft.com/office/drawing/2014/main" id="{D46ED660-D567-439B-A874-1D27CF97C31A}"/>
              </a:ext>
            </a:extLst>
          </p:cNvPr>
          <p:cNvSpPr txBox="1"/>
          <p:nvPr/>
        </p:nvSpPr>
        <p:spPr>
          <a:xfrm>
            <a:off x="939444" y="1529842"/>
            <a:ext cx="1601538" cy="338554"/>
          </a:xfrm>
          <a:prstGeom prst="rect">
            <a:avLst/>
          </a:prstGeom>
          <a:solidFill>
            <a:srgbClr val="F36B1C">
              <a:alpha val="20000"/>
            </a:srgb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Mobile Station</a:t>
            </a:r>
          </a:p>
        </p:txBody>
      </p:sp>
      <p:cxnSp>
        <p:nvCxnSpPr>
          <p:cNvPr id="16" name="Straight Connector 15">
            <a:extLst>
              <a:ext uri="{FF2B5EF4-FFF2-40B4-BE49-F238E27FC236}">
                <a16:creationId xmlns:a16="http://schemas.microsoft.com/office/drawing/2014/main" id="{B80FE1A2-006A-4B19-8D73-00E63B88CF47}"/>
              </a:ext>
            </a:extLst>
          </p:cNvPr>
          <p:cNvCxnSpPr>
            <a:cxnSpLocks/>
          </p:cNvCxnSpPr>
          <p:nvPr/>
        </p:nvCxnSpPr>
        <p:spPr>
          <a:xfrm>
            <a:off x="6139188" y="2672330"/>
            <a:ext cx="0" cy="1338462"/>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0F72F4-C63B-432A-A720-47C14BC5CFF7}"/>
              </a:ext>
            </a:extLst>
          </p:cNvPr>
          <p:cNvCxnSpPr>
            <a:cxnSpLocks/>
          </p:cNvCxnSpPr>
          <p:nvPr/>
        </p:nvCxnSpPr>
        <p:spPr>
          <a:xfrm flipV="1">
            <a:off x="4958336" y="4010792"/>
            <a:ext cx="2431794" cy="13158"/>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41E3B61-97E2-429D-BF55-A71156F4C574}"/>
              </a:ext>
            </a:extLst>
          </p:cNvPr>
          <p:cNvCxnSpPr>
            <a:cxnSpLocks/>
            <a:endCxn id="26" idx="0"/>
          </p:cNvCxnSpPr>
          <p:nvPr/>
        </p:nvCxnSpPr>
        <p:spPr>
          <a:xfrm>
            <a:off x="4958336" y="4010792"/>
            <a:ext cx="0" cy="642271"/>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0F28C7-0554-4D6A-BB9A-FE9DE2827F25}"/>
              </a:ext>
            </a:extLst>
          </p:cNvPr>
          <p:cNvCxnSpPr>
            <a:cxnSpLocks/>
            <a:endCxn id="25" idx="0"/>
          </p:cNvCxnSpPr>
          <p:nvPr/>
        </p:nvCxnSpPr>
        <p:spPr>
          <a:xfrm>
            <a:off x="7375904" y="4010792"/>
            <a:ext cx="0" cy="645904"/>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4F8D25-85D4-4434-98F7-655AEBFCD1DD}"/>
              </a:ext>
            </a:extLst>
          </p:cNvPr>
          <p:cNvCxnSpPr>
            <a:cxnSpLocks/>
          </p:cNvCxnSpPr>
          <p:nvPr/>
        </p:nvCxnSpPr>
        <p:spPr>
          <a:xfrm>
            <a:off x="6139188" y="4023950"/>
            <a:ext cx="0" cy="632746"/>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65CC3B-2467-4DD2-8336-B5BC16B406CF}"/>
              </a:ext>
            </a:extLst>
          </p:cNvPr>
          <p:cNvSpPr txBox="1"/>
          <p:nvPr/>
        </p:nvSpPr>
        <p:spPr>
          <a:xfrm>
            <a:off x="6934562" y="4656696"/>
            <a:ext cx="882684" cy="338554"/>
          </a:xfrm>
          <a:prstGeom prst="rect">
            <a:avLst/>
          </a:prstGeom>
          <a:noFill/>
          <a:ln>
            <a:solidFill>
              <a:srgbClr val="F36B1C"/>
            </a:solidFill>
          </a:ln>
        </p:spPr>
        <p:txBody>
          <a:bodyPr wrap="square" rtlCol="0">
            <a:spAutoFit/>
          </a:bodyPr>
          <a:lstStyle/>
          <a:p>
            <a:pPr algn="ctr" rtl="1"/>
            <a:r>
              <a:rPr lang="en-US" sz="1600" dirty="0">
                <a:solidFill>
                  <a:srgbClr val="F36B1C"/>
                </a:solidFill>
                <a:latin typeface="Times New Roman" panose="02020603050405020304" pitchFamily="18" charset="0"/>
                <a:cs typeface="Times New Roman" panose="02020603050405020304" pitchFamily="18" charset="0"/>
              </a:rPr>
              <a:t>BBU</a:t>
            </a:r>
          </a:p>
        </p:txBody>
      </p:sp>
      <p:sp>
        <p:nvSpPr>
          <p:cNvPr id="26" name="TextBox 25">
            <a:extLst>
              <a:ext uri="{FF2B5EF4-FFF2-40B4-BE49-F238E27FC236}">
                <a16:creationId xmlns:a16="http://schemas.microsoft.com/office/drawing/2014/main" id="{4BFB0581-98CA-4627-8E33-C02AA2FC484D}"/>
              </a:ext>
            </a:extLst>
          </p:cNvPr>
          <p:cNvSpPr txBox="1"/>
          <p:nvPr/>
        </p:nvSpPr>
        <p:spPr>
          <a:xfrm>
            <a:off x="4516994" y="4653063"/>
            <a:ext cx="882684" cy="338554"/>
          </a:xfrm>
          <a:prstGeom prst="rect">
            <a:avLst/>
          </a:prstGeom>
          <a:noFill/>
          <a:ln>
            <a:solidFill>
              <a:srgbClr val="F36B1C"/>
            </a:solidFill>
          </a:ln>
        </p:spPr>
        <p:txBody>
          <a:bodyPr wrap="square" rtlCol="0">
            <a:spAutoFit/>
          </a:bodyPr>
          <a:lstStyle/>
          <a:p>
            <a:pPr algn="ctr" rtl="1"/>
            <a:r>
              <a:rPr lang="en-US" sz="1600" dirty="0">
                <a:solidFill>
                  <a:srgbClr val="F36B1C"/>
                </a:solidFill>
                <a:latin typeface="Times New Roman" panose="02020603050405020304" pitchFamily="18" charset="0"/>
                <a:cs typeface="Times New Roman" panose="02020603050405020304" pitchFamily="18" charset="0"/>
              </a:rPr>
              <a:t>RRU</a:t>
            </a:r>
          </a:p>
        </p:txBody>
      </p:sp>
      <p:sp>
        <p:nvSpPr>
          <p:cNvPr id="27" name="TextBox 26">
            <a:extLst>
              <a:ext uri="{FF2B5EF4-FFF2-40B4-BE49-F238E27FC236}">
                <a16:creationId xmlns:a16="http://schemas.microsoft.com/office/drawing/2014/main" id="{6619A3F7-56FD-4673-B628-9E55B6AFBF78}"/>
              </a:ext>
            </a:extLst>
          </p:cNvPr>
          <p:cNvSpPr txBox="1"/>
          <p:nvPr/>
        </p:nvSpPr>
        <p:spPr>
          <a:xfrm>
            <a:off x="5697846" y="4656696"/>
            <a:ext cx="882684" cy="338554"/>
          </a:xfrm>
          <a:prstGeom prst="rect">
            <a:avLst/>
          </a:prstGeom>
          <a:noFill/>
          <a:ln>
            <a:solidFill>
              <a:srgbClr val="F36B1C"/>
            </a:solidFill>
          </a:ln>
        </p:spPr>
        <p:txBody>
          <a:bodyPr wrap="square" rtlCol="0">
            <a:spAutoFit/>
          </a:bodyPr>
          <a:lstStyle/>
          <a:p>
            <a:pPr algn="ctr" rtl="1"/>
            <a:r>
              <a:rPr lang="fa-IR" sz="1600" dirty="0">
                <a:solidFill>
                  <a:srgbClr val="F36B1C"/>
                </a:solidFill>
                <a:latin typeface="Calibri" panose="020F0502020204030204" pitchFamily="34" charset="0"/>
                <a:cs typeface="Calibri" panose="020F0502020204030204" pitchFamily="34" charset="0"/>
              </a:rPr>
              <a:t>آنتن</a:t>
            </a:r>
            <a:endParaRPr lang="en-US" sz="1600" dirty="0">
              <a:solidFill>
                <a:srgbClr val="F36B1C"/>
              </a:solidFill>
              <a:latin typeface="Calibri" panose="020F0502020204030204"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BF7502C6-1CF6-44F8-B81C-BFBE30E1CC1C}"/>
              </a:ext>
            </a:extLst>
          </p:cNvPr>
          <p:cNvCxnSpPr>
            <a:cxnSpLocks/>
            <a:stCxn id="12" idx="1"/>
            <a:endCxn id="13" idx="3"/>
          </p:cNvCxnSpPr>
          <p:nvPr/>
        </p:nvCxnSpPr>
        <p:spPr>
          <a:xfrm flipH="1">
            <a:off x="3823149" y="2503053"/>
            <a:ext cx="1613437" cy="0"/>
          </a:xfrm>
          <a:prstGeom prst="line">
            <a:avLst/>
          </a:prstGeom>
          <a:ln w="53975">
            <a:solidFill>
              <a:srgbClr val="F8D605"/>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C08A7-1A72-4ACD-B721-514CE770E32A}"/>
              </a:ext>
            </a:extLst>
          </p:cNvPr>
          <p:cNvCxnSpPr>
            <a:cxnSpLocks/>
            <a:stCxn id="11" idx="1"/>
            <a:endCxn id="12" idx="3"/>
          </p:cNvCxnSpPr>
          <p:nvPr/>
        </p:nvCxnSpPr>
        <p:spPr>
          <a:xfrm flipH="1">
            <a:off x="6841791" y="2503053"/>
            <a:ext cx="1669300" cy="0"/>
          </a:xfrm>
          <a:prstGeom prst="line">
            <a:avLst/>
          </a:prstGeom>
          <a:ln w="53975">
            <a:solidFill>
              <a:srgbClr val="F8D605"/>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765A33C-775C-4449-8F6E-F04192442263}"/>
              </a:ext>
            </a:extLst>
          </p:cNvPr>
          <p:cNvCxnSpPr>
            <a:cxnSpLocks/>
          </p:cNvCxnSpPr>
          <p:nvPr/>
        </p:nvCxnSpPr>
        <p:spPr>
          <a:xfrm flipH="1">
            <a:off x="3313306" y="5829233"/>
            <a:ext cx="691867" cy="0"/>
          </a:xfrm>
          <a:prstGeom prst="line">
            <a:avLst/>
          </a:prstGeom>
          <a:ln w="53975">
            <a:solidFill>
              <a:srgbClr val="F8D605"/>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6835437-62C8-4BA9-8EF8-E7EF9D54301C}"/>
              </a:ext>
            </a:extLst>
          </p:cNvPr>
          <p:cNvSpPr txBox="1"/>
          <p:nvPr/>
        </p:nvSpPr>
        <p:spPr>
          <a:xfrm>
            <a:off x="2298924" y="5659956"/>
            <a:ext cx="1016625" cy="338554"/>
          </a:xfrm>
          <a:prstGeom prst="rect">
            <a:avLst/>
          </a:prstGeom>
          <a:noFill/>
        </p:spPr>
        <p:txBody>
          <a:bodyPr wrap="none" rtlCol="0">
            <a:spAutoFit/>
          </a:bodyPr>
          <a:lstStyle/>
          <a:p>
            <a:pPr algn="ctr" rtl="1"/>
            <a:r>
              <a:rPr lang="fa-IR" sz="1600" dirty="0">
                <a:solidFill>
                  <a:srgbClr val="F8D605"/>
                </a:solidFill>
                <a:latin typeface="Calibri" panose="020F0502020204030204" pitchFamily="34" charset="0"/>
                <a:cs typeface="Calibri" panose="020F0502020204030204" pitchFamily="34" charset="0"/>
              </a:rPr>
              <a:t>ارتباط از نوع</a:t>
            </a:r>
            <a:endParaRPr lang="en-US" sz="1600" dirty="0">
              <a:solidFill>
                <a:srgbClr val="F8D605"/>
              </a:solidFill>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5AD8E9C1-3C08-496B-A43F-1C6829A4E54A}"/>
              </a:ext>
            </a:extLst>
          </p:cNvPr>
          <p:cNvSpPr txBox="1"/>
          <p:nvPr/>
        </p:nvSpPr>
        <p:spPr>
          <a:xfrm>
            <a:off x="1154350" y="5659956"/>
            <a:ext cx="1282723" cy="338554"/>
          </a:xfrm>
          <a:prstGeom prst="rect">
            <a:avLst/>
          </a:prstGeom>
          <a:noFill/>
        </p:spPr>
        <p:txBody>
          <a:bodyPr wrap="none" rtlCol="0">
            <a:spAutoFit/>
          </a:bodyPr>
          <a:lstStyle/>
          <a:p>
            <a:r>
              <a:rPr lang="en-US" sz="1600" dirty="0">
                <a:solidFill>
                  <a:srgbClr val="F8D605"/>
                </a:solidFill>
                <a:latin typeface="Times New Roman" panose="02020603050405020304" pitchFamily="18" charset="0"/>
                <a:cs typeface="Times New Roman" panose="02020603050405020304" pitchFamily="18" charset="0"/>
              </a:rPr>
              <a:t>Air</a:t>
            </a:r>
            <a:r>
              <a:rPr lang="en-US" sz="1600" dirty="0">
                <a:solidFill>
                  <a:srgbClr val="CE4912"/>
                </a:solidFill>
                <a:latin typeface="Times New Roman" panose="02020603050405020304" pitchFamily="18" charset="0"/>
                <a:cs typeface="Times New Roman" panose="02020603050405020304" pitchFamily="18" charset="0"/>
              </a:rPr>
              <a:t> </a:t>
            </a:r>
            <a:r>
              <a:rPr lang="en-US" sz="1600" dirty="0">
                <a:solidFill>
                  <a:srgbClr val="F8D605"/>
                </a:solidFill>
                <a:latin typeface="Times New Roman" panose="02020603050405020304" pitchFamily="18" charset="0"/>
                <a:cs typeface="Times New Roman" panose="02020603050405020304" pitchFamily="18" charset="0"/>
              </a:rPr>
              <a:t>interface</a:t>
            </a:r>
            <a:r>
              <a:rPr lang="en-US" sz="1600" dirty="0">
                <a:solidFill>
                  <a:srgbClr val="CE4912"/>
                </a:solidFill>
                <a:latin typeface="Times New Roman" panose="02020603050405020304" pitchFamily="18" charset="0"/>
                <a:cs typeface="Times New Roman" panose="02020603050405020304" pitchFamily="18" charset="0"/>
              </a:rPr>
              <a:t> </a:t>
            </a:r>
          </a:p>
        </p:txBody>
      </p:sp>
      <p:cxnSp>
        <p:nvCxnSpPr>
          <p:cNvPr id="56" name="Straight Connector 55">
            <a:extLst>
              <a:ext uri="{FF2B5EF4-FFF2-40B4-BE49-F238E27FC236}">
                <a16:creationId xmlns:a16="http://schemas.microsoft.com/office/drawing/2014/main" id="{37A67454-D778-4534-AB6C-1BF94DAF6952}"/>
              </a:ext>
            </a:extLst>
          </p:cNvPr>
          <p:cNvCxnSpPr>
            <a:cxnSpLocks/>
          </p:cNvCxnSpPr>
          <p:nvPr/>
        </p:nvCxnSpPr>
        <p:spPr>
          <a:xfrm flipH="1">
            <a:off x="3313306" y="6367713"/>
            <a:ext cx="691867" cy="0"/>
          </a:xfrm>
          <a:prstGeom prst="line">
            <a:avLst/>
          </a:prstGeom>
          <a:ln w="53975">
            <a:solidFill>
              <a:srgbClr val="F8D605"/>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65BDBA-04B6-4005-AB7A-028E6C552E49}"/>
              </a:ext>
            </a:extLst>
          </p:cNvPr>
          <p:cNvSpPr txBox="1"/>
          <p:nvPr/>
        </p:nvSpPr>
        <p:spPr>
          <a:xfrm>
            <a:off x="2779184" y="6200371"/>
            <a:ext cx="534122" cy="338554"/>
          </a:xfrm>
          <a:prstGeom prst="rect">
            <a:avLst/>
          </a:prstGeom>
          <a:noFill/>
        </p:spPr>
        <p:txBody>
          <a:bodyPr wrap="none" rtlCol="0">
            <a:spAutoFit/>
          </a:bodyPr>
          <a:lstStyle/>
          <a:p>
            <a:pPr algn="ctr" rtl="1"/>
            <a:r>
              <a:rPr lang="fa-IR" sz="1600" dirty="0">
                <a:solidFill>
                  <a:srgbClr val="F8D605"/>
                </a:solidFill>
                <a:latin typeface="Calibri" panose="020F0502020204030204" pitchFamily="34" charset="0"/>
                <a:cs typeface="Calibri" panose="020F0502020204030204" pitchFamily="34" charset="0"/>
              </a:rPr>
              <a:t>لینک</a:t>
            </a:r>
            <a:endParaRPr lang="en-US" sz="1600" dirty="0">
              <a:solidFill>
                <a:srgbClr val="F8D605"/>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FE33D3E3-33B7-4C80-8639-48569400BFCB}"/>
              </a:ext>
            </a:extLst>
          </p:cNvPr>
          <p:cNvSpPr txBox="1"/>
          <p:nvPr/>
        </p:nvSpPr>
        <p:spPr>
          <a:xfrm>
            <a:off x="1818665" y="6200371"/>
            <a:ext cx="960519" cy="338554"/>
          </a:xfrm>
          <a:prstGeom prst="rect">
            <a:avLst/>
          </a:prstGeom>
          <a:noFill/>
        </p:spPr>
        <p:txBody>
          <a:bodyPr wrap="none" rtlCol="0">
            <a:spAutoFit/>
          </a:bodyPr>
          <a:lstStyle/>
          <a:p>
            <a:r>
              <a:rPr lang="en-US" sz="1600" dirty="0">
                <a:solidFill>
                  <a:srgbClr val="F8D605"/>
                </a:solidFill>
                <a:latin typeface="Times New Roman" panose="02020603050405020304" pitchFamily="18" charset="0"/>
                <a:cs typeface="Times New Roman" panose="02020603050405020304" pitchFamily="18" charset="0"/>
              </a:rPr>
              <a:t>Backhaul</a:t>
            </a:r>
          </a:p>
        </p:txBody>
      </p:sp>
      <p:cxnSp>
        <p:nvCxnSpPr>
          <p:cNvPr id="65" name="Straight Connector 64">
            <a:extLst>
              <a:ext uri="{FF2B5EF4-FFF2-40B4-BE49-F238E27FC236}">
                <a16:creationId xmlns:a16="http://schemas.microsoft.com/office/drawing/2014/main" id="{7FB0F315-473B-4A86-84E8-591F88A599EA}"/>
              </a:ext>
            </a:extLst>
          </p:cNvPr>
          <p:cNvCxnSpPr>
            <a:cxnSpLocks/>
          </p:cNvCxnSpPr>
          <p:nvPr/>
        </p:nvCxnSpPr>
        <p:spPr>
          <a:xfrm>
            <a:off x="-7845" y="5442787"/>
            <a:ext cx="4287520" cy="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EF3E91-72A0-4DB2-9BAD-EEB1E8C5F22E}"/>
              </a:ext>
            </a:extLst>
          </p:cNvPr>
          <p:cNvCxnSpPr>
            <a:cxnSpLocks/>
          </p:cNvCxnSpPr>
          <p:nvPr/>
        </p:nvCxnSpPr>
        <p:spPr>
          <a:xfrm>
            <a:off x="4279675" y="5476240"/>
            <a:ext cx="0" cy="1381760"/>
          </a:xfrm>
          <a:prstGeom prst="line">
            <a:avLst/>
          </a:prstGeom>
          <a:ln>
            <a:solidFill>
              <a:srgbClr val="042C7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28CC54A-7CC5-4B73-8AE7-47AE8B676BF4}"/>
              </a:ext>
            </a:extLst>
          </p:cNvPr>
          <p:cNvSpPr/>
          <p:nvPr/>
        </p:nvSpPr>
        <p:spPr>
          <a:xfrm>
            <a:off x="2704876" y="5246468"/>
            <a:ext cx="1574799" cy="338554"/>
          </a:xfrm>
          <a:prstGeom prst="rect">
            <a:avLst/>
          </a:prstGeom>
          <a:solidFill>
            <a:schemeClr val="bg1"/>
          </a:solid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rgbClr val="042C71"/>
                  </a:solidFill>
                </a:ln>
                <a:solidFill>
                  <a:srgbClr val="CE4912"/>
                </a:solidFill>
                <a:latin typeface="Calibri" panose="020F0502020204030204" pitchFamily="34" charset="0"/>
                <a:cs typeface="Calibri" panose="020F0502020204030204" pitchFamily="34" charset="0"/>
              </a:rPr>
              <a:t>راهنمای دیاگرام</a:t>
            </a:r>
            <a:endParaRPr lang="en-US" sz="1600" dirty="0">
              <a:ln>
                <a:solidFill>
                  <a:srgbClr val="042C71"/>
                </a:solidFill>
              </a:ln>
              <a:solidFill>
                <a:srgbClr val="CE4912"/>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BE5CE078-960A-4E50-A3D3-41F657848A62}"/>
              </a:ext>
            </a:extLst>
          </p:cNvPr>
          <p:cNvSpPr txBox="1"/>
          <p:nvPr/>
        </p:nvSpPr>
        <p:spPr>
          <a:xfrm>
            <a:off x="128690" y="5659956"/>
            <a:ext cx="1134541" cy="338554"/>
          </a:xfrm>
          <a:prstGeom prst="rect">
            <a:avLst/>
          </a:prstGeom>
          <a:noFill/>
        </p:spPr>
        <p:txBody>
          <a:bodyPr wrap="none" rtlCol="0">
            <a:spAutoFit/>
          </a:bodyPr>
          <a:lstStyle/>
          <a:p>
            <a:r>
              <a:rPr lang="en-US" sz="1600" dirty="0">
                <a:solidFill>
                  <a:srgbClr val="F8D605"/>
                </a:solidFill>
                <a:latin typeface="Times New Roman" panose="02020603050405020304" pitchFamily="18" charset="0"/>
                <a:cs typeface="Times New Roman" panose="02020603050405020304" pitchFamily="18" charset="0"/>
              </a:rPr>
              <a:t>( Wireless )</a:t>
            </a:r>
            <a:endParaRPr lang="en-US" sz="1600" dirty="0">
              <a:solidFill>
                <a:srgbClr val="CE491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3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DD9742-014B-4C9B-8018-8DF6A06812EA}"/>
              </a:ext>
            </a:extLst>
          </p:cNvPr>
          <p:cNvSpPr txBox="1"/>
          <p:nvPr/>
        </p:nvSpPr>
        <p:spPr>
          <a:xfrm>
            <a:off x="4683760" y="1179724"/>
            <a:ext cx="6841995" cy="461665"/>
          </a:xfrm>
          <a:prstGeom prst="rect">
            <a:avLst/>
          </a:prstGeom>
          <a:solidFill>
            <a:schemeClr val="tx1">
              <a:lumMod val="95000"/>
              <a:lumOff val="5000"/>
              <a:alpha val="50000"/>
            </a:schemeClr>
          </a:solidFill>
        </p:spPr>
        <p:txBody>
          <a:bodyPr wrap="square">
            <a:spAutoFit/>
          </a:bodyPr>
          <a:lstStyle/>
          <a:p>
            <a:pPr algn="ctr" rtl="1"/>
            <a:r>
              <a:rPr lang="fa-IR" sz="2400" dirty="0">
                <a:solidFill>
                  <a:schemeClr val="bg1"/>
                </a:solidFill>
                <a:latin typeface="+mn-lt"/>
                <a:ea typeface="+mn-ea"/>
                <a:cs typeface="B Titr" panose="00000700000000000000" pitchFamily="2" charset="-78"/>
              </a:rPr>
              <a:t>سه مورد سناریو کاربردی درمعماری نسل پنج </a:t>
            </a:r>
            <a:endParaRPr lang="en-US" sz="2400" dirty="0">
              <a:solidFill>
                <a:schemeClr val="bg1"/>
              </a:solidFill>
              <a:latin typeface="+mn-lt"/>
              <a:ea typeface="+mn-ea"/>
              <a:cs typeface="B Titr" panose="00000700000000000000" pitchFamily="2" charset="-78"/>
            </a:endParaRPr>
          </a:p>
        </p:txBody>
      </p:sp>
      <p:sp>
        <p:nvSpPr>
          <p:cNvPr id="9" name="TextBox 8">
            <a:extLst>
              <a:ext uri="{FF2B5EF4-FFF2-40B4-BE49-F238E27FC236}">
                <a16:creationId xmlns:a16="http://schemas.microsoft.com/office/drawing/2014/main" id="{6CF866CC-AE73-4D27-B59A-3F74D2D0220D}"/>
              </a:ext>
            </a:extLst>
          </p:cNvPr>
          <p:cNvSpPr txBox="1"/>
          <p:nvPr/>
        </p:nvSpPr>
        <p:spPr>
          <a:xfrm>
            <a:off x="7162355" y="2320911"/>
            <a:ext cx="3249878" cy="369332"/>
          </a:xfrm>
          <a:prstGeom prst="rect">
            <a:avLst/>
          </a:prstGeom>
          <a:solidFill>
            <a:srgbClr val="042C71"/>
          </a:solidFill>
          <a:ln>
            <a:noFill/>
          </a:ln>
        </p:spPr>
        <p:txBody>
          <a:bodyPr wrap="square" rtlCol="0">
            <a:spAutoFit/>
          </a:bodyPr>
          <a:lstStyle/>
          <a:p>
            <a:pPr algn="ctr" rtl="1"/>
            <a:r>
              <a:rPr lang="fa-IR" dirty="0">
                <a:solidFill>
                  <a:schemeClr val="bg1"/>
                </a:solidFill>
                <a:cs typeface="B Titr" panose="00000700000000000000" pitchFamily="2" charset="-78"/>
              </a:rPr>
              <a:t>باند پهن همراه پیشرفته</a:t>
            </a:r>
            <a:endParaRPr lang="en-US" dirty="0">
              <a:solidFill>
                <a:schemeClr val="bg1"/>
              </a:solidFill>
              <a:cs typeface="B Titr" panose="00000700000000000000" pitchFamily="2" charset="-78"/>
            </a:endParaRPr>
          </a:p>
        </p:txBody>
      </p:sp>
      <p:sp>
        <p:nvSpPr>
          <p:cNvPr id="10" name="TextBox 9">
            <a:extLst>
              <a:ext uri="{FF2B5EF4-FFF2-40B4-BE49-F238E27FC236}">
                <a16:creationId xmlns:a16="http://schemas.microsoft.com/office/drawing/2014/main" id="{8655B304-1BB9-4ED8-9D2C-177ECA51287C}"/>
              </a:ext>
            </a:extLst>
          </p:cNvPr>
          <p:cNvSpPr txBox="1"/>
          <p:nvPr/>
        </p:nvSpPr>
        <p:spPr>
          <a:xfrm>
            <a:off x="7162355" y="3819646"/>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قابل اعتماد با تأخیر کم</a:t>
            </a:r>
            <a:endParaRPr lang="en-US" dirty="0"/>
          </a:p>
        </p:txBody>
      </p:sp>
      <p:sp>
        <p:nvSpPr>
          <p:cNvPr id="12" name="TextBox 11">
            <a:extLst>
              <a:ext uri="{FF2B5EF4-FFF2-40B4-BE49-F238E27FC236}">
                <a16:creationId xmlns:a16="http://schemas.microsoft.com/office/drawing/2014/main" id="{2BA95E1A-25C0-430A-B7D8-197CD437DD42}"/>
              </a:ext>
            </a:extLst>
          </p:cNvPr>
          <p:cNvSpPr txBox="1"/>
          <p:nvPr/>
        </p:nvSpPr>
        <p:spPr>
          <a:xfrm>
            <a:off x="7162355" y="5318381"/>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گسترده ماشینی</a:t>
            </a:r>
            <a:endParaRPr lang="en-US" dirty="0"/>
          </a:p>
        </p:txBody>
      </p:sp>
      <p:cxnSp>
        <p:nvCxnSpPr>
          <p:cNvPr id="17" name="Straight Connector 16">
            <a:extLst>
              <a:ext uri="{FF2B5EF4-FFF2-40B4-BE49-F238E27FC236}">
                <a16:creationId xmlns:a16="http://schemas.microsoft.com/office/drawing/2014/main" id="{4BF1DD11-9A7B-4E73-82AB-389C97AD2224}"/>
              </a:ext>
            </a:extLst>
          </p:cNvPr>
          <p:cNvCxnSpPr>
            <a:cxnSpLocks/>
            <a:stCxn id="12" idx="3"/>
          </p:cNvCxnSpPr>
          <p:nvPr/>
        </p:nvCxnSpPr>
        <p:spPr>
          <a:xfrm>
            <a:off x="10412233" y="550304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2BB2FF-904F-4A60-B121-91CFF271BBD9}"/>
              </a:ext>
            </a:extLst>
          </p:cNvPr>
          <p:cNvCxnSpPr>
            <a:cxnSpLocks/>
            <a:stCxn id="10" idx="3"/>
            <a:endCxn id="36" idx="1"/>
          </p:cNvCxnSpPr>
          <p:nvPr/>
        </p:nvCxnSpPr>
        <p:spPr>
          <a:xfrm>
            <a:off x="10412233" y="4004312"/>
            <a:ext cx="1113522" cy="983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D2B6805-CA55-4187-987D-1591CFD83B76}"/>
              </a:ext>
            </a:extLst>
          </p:cNvPr>
          <p:cNvSpPr/>
          <p:nvPr/>
        </p:nvSpPr>
        <p:spPr>
          <a:xfrm>
            <a:off x="11525755" y="1170287"/>
            <a:ext cx="75695" cy="5687710"/>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AC4953E-CE2D-40D6-AEF6-1D054246E239}"/>
              </a:ext>
            </a:extLst>
          </p:cNvPr>
          <p:cNvSpPr/>
          <p:nvPr/>
        </p:nvSpPr>
        <p:spPr>
          <a:xfrm rot="5400000">
            <a:off x="5777865" y="-4607579"/>
            <a:ext cx="45719" cy="11601452"/>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3D55E28-076B-4942-8EC7-015E4BF7790B}"/>
              </a:ext>
            </a:extLst>
          </p:cNvPr>
          <p:cNvSpPr/>
          <p:nvPr/>
        </p:nvSpPr>
        <p:spPr>
          <a:xfrm>
            <a:off x="-2" y="-370"/>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87A5D69-0169-47F5-9D3F-1B90AC9E2467}"/>
              </a:ext>
            </a:extLst>
          </p:cNvPr>
          <p:cNvSpPr txBox="1"/>
          <p:nvPr/>
        </p:nvSpPr>
        <p:spPr>
          <a:xfrm>
            <a:off x="7162354" y="2320911"/>
            <a:ext cx="3249878" cy="369332"/>
          </a:xfrm>
          <a:prstGeom prst="rect">
            <a:avLst/>
          </a:prstGeom>
          <a:solidFill>
            <a:srgbClr val="042C71"/>
          </a:solidFill>
          <a:ln>
            <a:noFill/>
          </a:ln>
        </p:spPr>
        <p:txBody>
          <a:bodyPr wrap="square" rtlCol="0">
            <a:spAutoFit/>
          </a:bodyPr>
          <a:lstStyle/>
          <a:p>
            <a:pPr algn="ctr" rtl="1"/>
            <a:r>
              <a:rPr lang="fa-IR" dirty="0">
                <a:solidFill>
                  <a:schemeClr val="bg1"/>
                </a:solidFill>
                <a:cs typeface="B Titr" panose="00000700000000000000" pitchFamily="2" charset="-78"/>
              </a:rPr>
              <a:t>پهنای باند پیشرفته</a:t>
            </a:r>
            <a:endParaRPr lang="en-US" dirty="0">
              <a:solidFill>
                <a:schemeClr val="bg1"/>
              </a:solidFill>
              <a:cs typeface="B Titr" panose="00000700000000000000" pitchFamily="2" charset="-78"/>
            </a:endParaRPr>
          </a:p>
        </p:txBody>
      </p:sp>
      <p:cxnSp>
        <p:nvCxnSpPr>
          <p:cNvPr id="3" name="Straight Connector 2">
            <a:extLst>
              <a:ext uri="{FF2B5EF4-FFF2-40B4-BE49-F238E27FC236}">
                <a16:creationId xmlns:a16="http://schemas.microsoft.com/office/drawing/2014/main" id="{4129A55B-4E2E-45E9-A5BC-2E765242C52E}"/>
              </a:ext>
            </a:extLst>
          </p:cNvPr>
          <p:cNvCxnSpPr>
            <a:cxnSpLocks/>
            <a:stCxn id="13" idx="1"/>
          </p:cNvCxnSpPr>
          <p:nvPr/>
        </p:nvCxnSpPr>
        <p:spPr>
          <a:xfrm flipH="1">
            <a:off x="6756400" y="2505577"/>
            <a:ext cx="405954"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47C645-D74D-435A-8C1B-C277AC9BE194}"/>
              </a:ext>
            </a:extLst>
          </p:cNvPr>
          <p:cNvSpPr/>
          <p:nvPr/>
        </p:nvSpPr>
        <p:spPr>
          <a:xfrm>
            <a:off x="5711131" y="2315180"/>
            <a:ext cx="1034250" cy="369332"/>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نیاز</a:t>
            </a:r>
            <a:endParaRPr lang="en-US" sz="1600" b="1"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0F364F25-B1C9-486F-AFC9-315B6DD6757B}"/>
              </a:ext>
            </a:extLst>
          </p:cNvPr>
          <p:cNvSpPr/>
          <p:nvPr/>
        </p:nvSpPr>
        <p:spPr>
          <a:xfrm>
            <a:off x="132080" y="2315181"/>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ارائه نرخ داده بالا برای برنامه هایی مانند استریم ویدیوی با وضوح بالا، بازی های ابری و دانلود سریع فایل ها</a:t>
            </a:r>
            <a:endParaRPr lang="en-US" sz="1200" dirty="0">
              <a:solidFill>
                <a:srgbClr val="CE4912"/>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B1B0927D-22A5-4651-85F3-7CE3CD7D27AD}"/>
              </a:ext>
            </a:extLst>
          </p:cNvPr>
          <p:cNvCxnSpPr>
            <a:cxnSpLocks/>
          </p:cNvCxnSpPr>
          <p:nvPr/>
        </p:nvCxnSpPr>
        <p:spPr>
          <a:xfrm flipH="1">
            <a:off x="6989634" y="2510657"/>
            <a:ext cx="3398" cy="186806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949011-8EB5-4240-9078-891D403DF383}"/>
              </a:ext>
            </a:extLst>
          </p:cNvPr>
          <p:cNvSpPr/>
          <p:nvPr/>
        </p:nvSpPr>
        <p:spPr>
          <a:xfrm>
            <a:off x="5711131" y="3634980"/>
            <a:ext cx="1034250" cy="1446348"/>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مشخصات</a:t>
            </a:r>
            <a:endParaRPr lang="en-US" sz="1600" b="1" dirty="0">
              <a:solidFill>
                <a:schemeClr val="bg1"/>
              </a:solidFill>
              <a:latin typeface="Calibri" panose="020F0502020204030204" pitchFamily="34" charset="0"/>
              <a:cs typeface="Calibri" panose="020F0502020204030204" pitchFamily="34" charset="0"/>
            </a:endParaRPr>
          </a:p>
        </p:txBody>
      </p:sp>
      <p:cxnSp>
        <p:nvCxnSpPr>
          <p:cNvPr id="28" name="Straight Connector 27">
            <a:extLst>
              <a:ext uri="{FF2B5EF4-FFF2-40B4-BE49-F238E27FC236}">
                <a16:creationId xmlns:a16="http://schemas.microsoft.com/office/drawing/2014/main" id="{7728A7B8-E4C1-4F53-A2C0-4E7BAEE71868}"/>
              </a:ext>
            </a:extLst>
          </p:cNvPr>
          <p:cNvCxnSpPr>
            <a:cxnSpLocks/>
          </p:cNvCxnSpPr>
          <p:nvPr/>
        </p:nvCxnSpPr>
        <p:spPr>
          <a:xfrm flipH="1">
            <a:off x="6745381" y="4378488"/>
            <a:ext cx="244253"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4DA1569-FD71-40A3-8372-832438E9017C}"/>
              </a:ext>
            </a:extLst>
          </p:cNvPr>
          <p:cNvSpPr/>
          <p:nvPr/>
        </p:nvSpPr>
        <p:spPr>
          <a:xfrm>
            <a:off x="132080" y="4173488"/>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200" dirty="0">
                <a:solidFill>
                  <a:srgbClr val="CE4912"/>
                </a:solidFill>
                <a:latin typeface="Calibri" panose="020F0502020204030204" pitchFamily="34" charset="0"/>
                <a:cs typeface="Calibri" panose="020F0502020204030204" pitchFamily="34" charset="0"/>
              </a:rPr>
              <a:t>استفاده از تکنیک هایی مانند </a:t>
            </a:r>
            <a:r>
              <a:rPr lang="en-US" sz="1400" dirty="0">
                <a:solidFill>
                  <a:srgbClr val="CE4912"/>
                </a:solidFill>
                <a:latin typeface="Times New Roman" panose="02020603050405020304" pitchFamily="18" charset="0"/>
                <a:cs typeface="Times New Roman" panose="02020603050405020304" pitchFamily="18" charset="0"/>
              </a:rPr>
              <a:t>MIMO</a:t>
            </a:r>
            <a:r>
              <a:rPr lang="fa-IR" sz="1200" dirty="0">
                <a:solidFill>
                  <a:srgbClr val="CE4912"/>
                </a:solidFill>
                <a:latin typeface="Calibri" panose="020F0502020204030204" pitchFamily="34" charset="0"/>
                <a:cs typeface="Calibri" panose="020F0502020204030204" pitchFamily="34" charset="0"/>
              </a:rPr>
              <a:t> و فرکانس های بالا برای افزایش سرعت داده</a:t>
            </a:r>
            <a:endParaRPr lang="en-US" sz="1200" dirty="0">
              <a:solidFill>
                <a:srgbClr val="CE4912"/>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DB5648E-6F0B-4829-A0BC-480EBC24B387}"/>
              </a:ext>
            </a:extLst>
          </p:cNvPr>
          <p:cNvSpPr/>
          <p:nvPr/>
        </p:nvSpPr>
        <p:spPr>
          <a:xfrm>
            <a:off x="132079" y="3634980"/>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نیاز به پهنای باند زیاد و ظرفیت بالا در شبکه</a:t>
            </a:r>
            <a:endParaRPr lang="en-US" sz="1200" dirty="0">
              <a:solidFill>
                <a:srgbClr val="CE4912"/>
              </a:solidFill>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C47A4EC-1BEA-4440-8D47-6DB3D4F60C8F}"/>
              </a:ext>
            </a:extLst>
          </p:cNvPr>
          <p:cNvSpPr/>
          <p:nvPr/>
        </p:nvSpPr>
        <p:spPr>
          <a:xfrm>
            <a:off x="132079" y="4711996"/>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مناسب برای مناطق پرجمعیت و برنامه های پرمصرف داده</a:t>
            </a:r>
            <a:endParaRPr lang="en-US" sz="1200" dirty="0">
              <a:solidFill>
                <a:srgbClr val="CE4912"/>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283B5E04-7E20-48DE-8BF2-6BF53C5CDBFB}"/>
              </a:ext>
            </a:extLst>
          </p:cNvPr>
          <p:cNvSpPr txBox="1"/>
          <p:nvPr/>
        </p:nvSpPr>
        <p:spPr>
          <a:xfrm>
            <a:off x="132079" y="1858466"/>
            <a:ext cx="6613302" cy="369332"/>
          </a:xfrm>
          <a:prstGeom prst="rect">
            <a:avLst/>
          </a:prstGeom>
          <a:solidFill>
            <a:srgbClr val="042C71">
              <a:alpha val="50000"/>
            </a:srgbClr>
          </a:solidFill>
          <a:ln>
            <a:noFill/>
          </a:ln>
        </p:spPr>
        <p:txBody>
          <a:bodyPr wrap="square" rtlCol="0">
            <a:spAutoFit/>
          </a:bodyPr>
          <a:lstStyle/>
          <a:p>
            <a:pPr algn="ctr" rtl="1"/>
            <a:r>
              <a:rPr lang="en-US" dirty="0" err="1">
                <a:solidFill>
                  <a:schemeClr val="bg1"/>
                </a:solidFill>
                <a:cs typeface="B Titr" panose="00000700000000000000" pitchFamily="2" charset="-78"/>
              </a:rPr>
              <a:t>eMBB</a:t>
            </a:r>
            <a:r>
              <a:rPr lang="en-US" dirty="0">
                <a:solidFill>
                  <a:schemeClr val="bg1"/>
                </a:solidFill>
                <a:cs typeface="B Titr" panose="00000700000000000000" pitchFamily="2" charset="-78"/>
              </a:rPr>
              <a:t> – Enhanced Mobile Broadband</a:t>
            </a:r>
          </a:p>
        </p:txBody>
      </p:sp>
      <p:cxnSp>
        <p:nvCxnSpPr>
          <p:cNvPr id="38" name="Straight Connector 37">
            <a:extLst>
              <a:ext uri="{FF2B5EF4-FFF2-40B4-BE49-F238E27FC236}">
                <a16:creationId xmlns:a16="http://schemas.microsoft.com/office/drawing/2014/main" id="{764F6FDA-953A-42B6-9202-A04AA9024892}"/>
              </a:ext>
            </a:extLst>
          </p:cNvPr>
          <p:cNvCxnSpPr>
            <a:cxnSpLocks/>
          </p:cNvCxnSpPr>
          <p:nvPr/>
        </p:nvCxnSpPr>
        <p:spPr>
          <a:xfrm>
            <a:off x="10138486" y="2068043"/>
            <a:ext cx="0" cy="283180"/>
          </a:xfrm>
          <a:prstGeom prst="line">
            <a:avLst/>
          </a:prstGeom>
          <a:ln w="19050">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34742D-2810-485F-9D2A-B6680044DE33}"/>
              </a:ext>
            </a:extLst>
          </p:cNvPr>
          <p:cNvCxnSpPr>
            <a:cxnSpLocks/>
          </p:cNvCxnSpPr>
          <p:nvPr/>
        </p:nvCxnSpPr>
        <p:spPr>
          <a:xfrm flipH="1">
            <a:off x="6756400" y="2060942"/>
            <a:ext cx="3382085" cy="7101"/>
          </a:xfrm>
          <a:prstGeom prst="line">
            <a:avLst/>
          </a:prstGeom>
          <a:ln w="19050">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5D3CDA6-1EFD-4276-A940-B6592B7AB01B}"/>
              </a:ext>
            </a:extLst>
          </p:cNvPr>
          <p:cNvCxnSpPr>
            <a:cxnSpLocks/>
            <a:stCxn id="9" idx="3"/>
          </p:cNvCxnSpPr>
          <p:nvPr/>
        </p:nvCxnSpPr>
        <p:spPr>
          <a:xfrm>
            <a:off x="10412233" y="250557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4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DD9742-014B-4C9B-8018-8DF6A06812EA}"/>
              </a:ext>
            </a:extLst>
          </p:cNvPr>
          <p:cNvSpPr txBox="1"/>
          <p:nvPr/>
        </p:nvSpPr>
        <p:spPr>
          <a:xfrm>
            <a:off x="4683760" y="1179724"/>
            <a:ext cx="6841995" cy="461665"/>
          </a:xfrm>
          <a:prstGeom prst="rect">
            <a:avLst/>
          </a:prstGeom>
          <a:solidFill>
            <a:schemeClr val="tx1">
              <a:lumMod val="95000"/>
              <a:lumOff val="5000"/>
              <a:alpha val="50000"/>
            </a:schemeClr>
          </a:solidFill>
        </p:spPr>
        <p:txBody>
          <a:bodyPr wrap="square">
            <a:spAutoFit/>
          </a:bodyPr>
          <a:lstStyle/>
          <a:p>
            <a:pPr algn="ctr" rtl="1"/>
            <a:r>
              <a:rPr lang="fa-IR" sz="2400" dirty="0">
                <a:solidFill>
                  <a:schemeClr val="bg1"/>
                </a:solidFill>
                <a:latin typeface="+mn-lt"/>
                <a:ea typeface="+mn-ea"/>
                <a:cs typeface="B Titr" panose="00000700000000000000" pitchFamily="2" charset="-78"/>
              </a:rPr>
              <a:t>سه مورد سناریو کاربردی درمعماری نسل پنج </a:t>
            </a:r>
            <a:endParaRPr lang="en-US" sz="2400" dirty="0">
              <a:solidFill>
                <a:schemeClr val="bg1"/>
              </a:solidFill>
              <a:latin typeface="+mn-lt"/>
              <a:ea typeface="+mn-ea"/>
              <a:cs typeface="B Titr" panose="00000700000000000000" pitchFamily="2" charset="-78"/>
            </a:endParaRPr>
          </a:p>
        </p:txBody>
      </p:sp>
      <p:cxnSp>
        <p:nvCxnSpPr>
          <p:cNvPr id="6" name="Straight Connector 5">
            <a:extLst>
              <a:ext uri="{FF2B5EF4-FFF2-40B4-BE49-F238E27FC236}">
                <a16:creationId xmlns:a16="http://schemas.microsoft.com/office/drawing/2014/main" id="{35D3CDA6-1EFD-4276-A940-B6592B7AB01B}"/>
              </a:ext>
            </a:extLst>
          </p:cNvPr>
          <p:cNvCxnSpPr>
            <a:cxnSpLocks/>
            <a:stCxn id="9" idx="3"/>
          </p:cNvCxnSpPr>
          <p:nvPr/>
        </p:nvCxnSpPr>
        <p:spPr>
          <a:xfrm>
            <a:off x="10412233" y="250557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F866CC-AE73-4D27-B59A-3F74D2D0220D}"/>
              </a:ext>
            </a:extLst>
          </p:cNvPr>
          <p:cNvSpPr txBox="1"/>
          <p:nvPr/>
        </p:nvSpPr>
        <p:spPr>
          <a:xfrm>
            <a:off x="7162355" y="2320911"/>
            <a:ext cx="3249878" cy="369332"/>
          </a:xfrm>
          <a:prstGeom prst="rect">
            <a:avLst/>
          </a:prstGeom>
          <a:solidFill>
            <a:schemeClr val="tx1">
              <a:lumMod val="95000"/>
              <a:lumOff val="5000"/>
            </a:schemeClr>
          </a:solidFill>
          <a:ln>
            <a:noFill/>
          </a:ln>
        </p:spPr>
        <p:txBody>
          <a:bodyPr wrap="square" rtlCol="0">
            <a:spAutoFit/>
          </a:bodyPr>
          <a:lstStyle/>
          <a:p>
            <a:pPr algn="ctr" rtl="1"/>
            <a:r>
              <a:rPr lang="fa-IR" dirty="0">
                <a:solidFill>
                  <a:schemeClr val="bg1"/>
                </a:solidFill>
                <a:cs typeface="B Titr" panose="00000700000000000000" pitchFamily="2" charset="-78"/>
              </a:rPr>
              <a:t>پهنای باند پیشرفته</a:t>
            </a:r>
            <a:endParaRPr lang="en-US" dirty="0">
              <a:solidFill>
                <a:schemeClr val="bg1"/>
              </a:solidFill>
              <a:cs typeface="B Titr" panose="00000700000000000000" pitchFamily="2" charset="-78"/>
            </a:endParaRPr>
          </a:p>
        </p:txBody>
      </p:sp>
      <p:sp>
        <p:nvSpPr>
          <p:cNvPr id="12" name="TextBox 11">
            <a:extLst>
              <a:ext uri="{FF2B5EF4-FFF2-40B4-BE49-F238E27FC236}">
                <a16:creationId xmlns:a16="http://schemas.microsoft.com/office/drawing/2014/main" id="{2BA95E1A-25C0-430A-B7D8-197CD437DD42}"/>
              </a:ext>
            </a:extLst>
          </p:cNvPr>
          <p:cNvSpPr txBox="1"/>
          <p:nvPr/>
        </p:nvSpPr>
        <p:spPr>
          <a:xfrm>
            <a:off x="7162355" y="5318381"/>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گسترده ماشینی</a:t>
            </a:r>
            <a:endParaRPr lang="en-US" dirty="0"/>
          </a:p>
        </p:txBody>
      </p:sp>
      <p:cxnSp>
        <p:nvCxnSpPr>
          <p:cNvPr id="17" name="Straight Connector 16">
            <a:extLst>
              <a:ext uri="{FF2B5EF4-FFF2-40B4-BE49-F238E27FC236}">
                <a16:creationId xmlns:a16="http://schemas.microsoft.com/office/drawing/2014/main" id="{4BF1DD11-9A7B-4E73-82AB-389C97AD2224}"/>
              </a:ext>
            </a:extLst>
          </p:cNvPr>
          <p:cNvCxnSpPr>
            <a:cxnSpLocks/>
            <a:stCxn id="12" idx="3"/>
          </p:cNvCxnSpPr>
          <p:nvPr/>
        </p:nvCxnSpPr>
        <p:spPr>
          <a:xfrm>
            <a:off x="10412233" y="550304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D2B6805-CA55-4187-987D-1591CFD83B76}"/>
              </a:ext>
            </a:extLst>
          </p:cNvPr>
          <p:cNvSpPr/>
          <p:nvPr/>
        </p:nvSpPr>
        <p:spPr>
          <a:xfrm>
            <a:off x="11525755" y="1170287"/>
            <a:ext cx="75695" cy="5687710"/>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AC4953E-CE2D-40D6-AEF6-1D054246E239}"/>
              </a:ext>
            </a:extLst>
          </p:cNvPr>
          <p:cNvSpPr/>
          <p:nvPr/>
        </p:nvSpPr>
        <p:spPr>
          <a:xfrm rot="5400000">
            <a:off x="5777865" y="-4607579"/>
            <a:ext cx="45719" cy="11601452"/>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CF4808A-7D06-4AA6-B3ED-50E2AD3B847B}"/>
              </a:ext>
            </a:extLst>
          </p:cNvPr>
          <p:cNvSpPr/>
          <p:nvPr/>
        </p:nvSpPr>
        <p:spPr>
          <a:xfrm>
            <a:off x="-2" y="-370"/>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55B304-1BB9-4ED8-9D2C-177ECA51287C}"/>
              </a:ext>
            </a:extLst>
          </p:cNvPr>
          <p:cNvSpPr txBox="1"/>
          <p:nvPr/>
        </p:nvSpPr>
        <p:spPr>
          <a:xfrm>
            <a:off x="7162355" y="3819646"/>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فوق قابل اعتماد با تأخیر کم</a:t>
            </a:r>
            <a:endParaRPr lang="en-US" dirty="0"/>
          </a:p>
        </p:txBody>
      </p:sp>
      <p:cxnSp>
        <p:nvCxnSpPr>
          <p:cNvPr id="18" name="Straight Connector 17">
            <a:extLst>
              <a:ext uri="{FF2B5EF4-FFF2-40B4-BE49-F238E27FC236}">
                <a16:creationId xmlns:a16="http://schemas.microsoft.com/office/drawing/2014/main" id="{A52BB2FF-904F-4A60-B121-91CFF271BBD9}"/>
              </a:ext>
            </a:extLst>
          </p:cNvPr>
          <p:cNvCxnSpPr>
            <a:cxnSpLocks/>
            <a:stCxn id="10" idx="3"/>
            <a:endCxn id="36" idx="1"/>
          </p:cNvCxnSpPr>
          <p:nvPr/>
        </p:nvCxnSpPr>
        <p:spPr>
          <a:xfrm>
            <a:off x="10412233" y="4004312"/>
            <a:ext cx="1113522" cy="983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129A55B-4E2E-45E9-A5BC-2E765242C52E}"/>
              </a:ext>
            </a:extLst>
          </p:cNvPr>
          <p:cNvCxnSpPr>
            <a:cxnSpLocks/>
            <a:endCxn id="26" idx="3"/>
          </p:cNvCxnSpPr>
          <p:nvPr/>
        </p:nvCxnSpPr>
        <p:spPr>
          <a:xfrm flipH="1">
            <a:off x="6736033" y="5743640"/>
            <a:ext cx="239633"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47C645-D74D-435A-8C1B-C277AC9BE194}"/>
              </a:ext>
            </a:extLst>
          </p:cNvPr>
          <p:cNvSpPr/>
          <p:nvPr/>
        </p:nvSpPr>
        <p:spPr>
          <a:xfrm>
            <a:off x="5701782" y="2326891"/>
            <a:ext cx="1034250" cy="555071"/>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نیاز</a:t>
            </a:r>
            <a:endParaRPr lang="en-US" sz="1600" b="1"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0F364F25-B1C9-486F-AFC9-315B6DD6757B}"/>
              </a:ext>
            </a:extLst>
          </p:cNvPr>
          <p:cNvSpPr/>
          <p:nvPr/>
        </p:nvSpPr>
        <p:spPr>
          <a:xfrm>
            <a:off x="122731" y="2326893"/>
            <a:ext cx="5465667" cy="555076"/>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ارائه ارتباطات با تأخیر بسیار کم و قابل اعتماد برای برنامه هایی مانند جراحی از راه دور، کنترل خودروهای خودران و اینترنت اشیا صنعتی</a:t>
            </a:r>
            <a:endParaRPr lang="en-US" sz="1200" dirty="0">
              <a:solidFill>
                <a:srgbClr val="CE4912"/>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B1B0927D-22A5-4651-85F3-7CE3CD7D27AD}"/>
              </a:ext>
            </a:extLst>
          </p:cNvPr>
          <p:cNvCxnSpPr>
            <a:cxnSpLocks/>
          </p:cNvCxnSpPr>
          <p:nvPr/>
        </p:nvCxnSpPr>
        <p:spPr>
          <a:xfrm flipH="1">
            <a:off x="7001871" y="2592714"/>
            <a:ext cx="9349" cy="315092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949011-8EB5-4240-9078-891D403DF383}"/>
              </a:ext>
            </a:extLst>
          </p:cNvPr>
          <p:cNvSpPr/>
          <p:nvPr/>
        </p:nvSpPr>
        <p:spPr>
          <a:xfrm>
            <a:off x="5701783" y="5020466"/>
            <a:ext cx="1034250" cy="1446348"/>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مشخصات</a:t>
            </a:r>
            <a:endParaRPr lang="en-US" sz="1600" b="1" dirty="0">
              <a:solidFill>
                <a:schemeClr val="bg1"/>
              </a:solidFill>
              <a:latin typeface="Calibri" panose="020F0502020204030204" pitchFamily="34" charset="0"/>
              <a:cs typeface="Calibri" panose="020F0502020204030204" pitchFamily="34" charset="0"/>
            </a:endParaRPr>
          </a:p>
        </p:txBody>
      </p:sp>
      <p:cxnSp>
        <p:nvCxnSpPr>
          <p:cNvPr id="28" name="Straight Connector 27">
            <a:extLst>
              <a:ext uri="{FF2B5EF4-FFF2-40B4-BE49-F238E27FC236}">
                <a16:creationId xmlns:a16="http://schemas.microsoft.com/office/drawing/2014/main" id="{7728A7B8-E4C1-4F53-A2C0-4E7BAEE71868}"/>
              </a:ext>
            </a:extLst>
          </p:cNvPr>
          <p:cNvCxnSpPr>
            <a:cxnSpLocks/>
            <a:endCxn id="14" idx="3"/>
          </p:cNvCxnSpPr>
          <p:nvPr/>
        </p:nvCxnSpPr>
        <p:spPr>
          <a:xfrm flipH="1">
            <a:off x="6736032" y="2604427"/>
            <a:ext cx="265839"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4DA1569-FD71-40A3-8372-832438E9017C}"/>
              </a:ext>
            </a:extLst>
          </p:cNvPr>
          <p:cNvSpPr/>
          <p:nvPr/>
        </p:nvSpPr>
        <p:spPr>
          <a:xfrm>
            <a:off x="126542" y="5549144"/>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200" dirty="0">
                <a:solidFill>
                  <a:srgbClr val="CE4912"/>
                </a:solidFill>
                <a:latin typeface="Calibri" panose="020F0502020204030204" pitchFamily="34" charset="0"/>
                <a:cs typeface="Calibri" panose="020F0502020204030204" pitchFamily="34" charset="0"/>
              </a:rPr>
              <a:t>استفاده از تکنیک هایی مانند برش شبکه (</a:t>
            </a:r>
            <a:r>
              <a:rPr lang="en-US" sz="1400" dirty="0">
                <a:solidFill>
                  <a:srgbClr val="CE4912"/>
                </a:solidFill>
                <a:latin typeface="Times New Roman" panose="02020603050405020304" pitchFamily="18" charset="0"/>
                <a:cs typeface="Times New Roman" panose="02020603050405020304" pitchFamily="18" charset="0"/>
              </a:rPr>
              <a:t>Network</a:t>
            </a:r>
            <a:r>
              <a:rPr lang="en-US" sz="12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Slicing</a:t>
            </a:r>
            <a:r>
              <a:rPr lang="fa-IR" sz="1200" dirty="0">
                <a:solidFill>
                  <a:srgbClr val="CE4912"/>
                </a:solidFill>
                <a:latin typeface="Calibri" panose="020F0502020204030204" pitchFamily="34" charset="0"/>
                <a:cs typeface="Calibri" panose="020F0502020204030204" pitchFamily="34" charset="0"/>
              </a:rPr>
              <a:t>) و تخصیص اختصاصی منابع برای تضمین کیفیت خدمات</a:t>
            </a:r>
            <a:endParaRPr lang="en-US" sz="1200" dirty="0">
              <a:solidFill>
                <a:srgbClr val="CE4912"/>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DB5648E-6F0B-4829-A0BC-480EBC24B387}"/>
              </a:ext>
            </a:extLst>
          </p:cNvPr>
          <p:cNvSpPr/>
          <p:nvPr/>
        </p:nvSpPr>
        <p:spPr>
          <a:xfrm>
            <a:off x="122731" y="5019392"/>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نیاز به تأخیر بسیار کم (زیر ۱ میلی ثانیه) و قابلیت اطمینان بالا</a:t>
            </a:r>
            <a:endParaRPr lang="en-US" sz="1200" dirty="0">
              <a:solidFill>
                <a:srgbClr val="CE4912"/>
              </a:solidFill>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C47A4EC-1BEA-4440-8D47-6DB3D4F60C8F}"/>
              </a:ext>
            </a:extLst>
          </p:cNvPr>
          <p:cNvSpPr/>
          <p:nvPr/>
        </p:nvSpPr>
        <p:spPr>
          <a:xfrm>
            <a:off x="113383" y="6085485"/>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مناسب برای برنامه هایی که به زمان بندی دقیق و قابلیت اطمینان حیاتی نیاز دارند</a:t>
            </a:r>
            <a:endParaRPr lang="en-US" sz="1200" dirty="0">
              <a:solidFill>
                <a:srgbClr val="CE4912"/>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283B5E04-7E20-48DE-8BF2-6BF53C5CDBFB}"/>
              </a:ext>
            </a:extLst>
          </p:cNvPr>
          <p:cNvSpPr txBox="1"/>
          <p:nvPr/>
        </p:nvSpPr>
        <p:spPr>
          <a:xfrm>
            <a:off x="122731" y="3829476"/>
            <a:ext cx="6613302" cy="369332"/>
          </a:xfrm>
          <a:prstGeom prst="rect">
            <a:avLst/>
          </a:prstGeom>
          <a:solidFill>
            <a:srgbClr val="042C71">
              <a:alpha val="50000"/>
            </a:srgbClr>
          </a:solidFill>
          <a:ln>
            <a:noFill/>
          </a:ln>
        </p:spPr>
        <p:txBody>
          <a:bodyPr wrap="square" rtlCol="0">
            <a:spAutoFit/>
          </a:bodyPr>
          <a:lstStyle/>
          <a:p>
            <a:pPr algn="ctr" rtl="1"/>
            <a:r>
              <a:rPr lang="en-US" dirty="0">
                <a:solidFill>
                  <a:schemeClr val="bg1"/>
                </a:solidFill>
                <a:cs typeface="B Titr" panose="00000700000000000000" pitchFamily="2" charset="-78"/>
              </a:rPr>
              <a:t>URLLC – Ultra-Reliable Low-Latency Communication </a:t>
            </a:r>
          </a:p>
        </p:txBody>
      </p:sp>
      <p:cxnSp>
        <p:nvCxnSpPr>
          <p:cNvPr id="41" name="Straight Connector 40">
            <a:extLst>
              <a:ext uri="{FF2B5EF4-FFF2-40B4-BE49-F238E27FC236}">
                <a16:creationId xmlns:a16="http://schemas.microsoft.com/office/drawing/2014/main" id="{4D34742D-2810-485F-9D2A-B6680044DE33}"/>
              </a:ext>
            </a:extLst>
          </p:cNvPr>
          <p:cNvCxnSpPr>
            <a:cxnSpLocks/>
            <a:stCxn id="25" idx="1"/>
          </p:cNvCxnSpPr>
          <p:nvPr/>
        </p:nvCxnSpPr>
        <p:spPr>
          <a:xfrm flipH="1">
            <a:off x="6745382" y="4014142"/>
            <a:ext cx="416972" cy="9617"/>
          </a:xfrm>
          <a:prstGeom prst="line">
            <a:avLst/>
          </a:prstGeom>
          <a:ln w="19050">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7BE02-19BA-4520-9F8B-9172FD10695B}"/>
              </a:ext>
            </a:extLst>
          </p:cNvPr>
          <p:cNvSpPr txBox="1"/>
          <p:nvPr/>
        </p:nvSpPr>
        <p:spPr>
          <a:xfrm>
            <a:off x="7162354" y="3829476"/>
            <a:ext cx="3249878" cy="369332"/>
          </a:xfrm>
          <a:prstGeom prst="rect">
            <a:avLst/>
          </a:prstGeom>
          <a:solidFill>
            <a:srgbClr val="042C71"/>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قابل اعتماد با تأخیر کم</a:t>
            </a:r>
            <a:endParaRPr lang="en-US" dirty="0"/>
          </a:p>
        </p:txBody>
      </p:sp>
    </p:spTree>
    <p:extLst>
      <p:ext uri="{BB962C8B-B14F-4D97-AF65-F5344CB8AC3E}">
        <p14:creationId xmlns:p14="http://schemas.microsoft.com/office/powerpoint/2010/main" val="116983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DD9742-014B-4C9B-8018-8DF6A06812EA}"/>
              </a:ext>
            </a:extLst>
          </p:cNvPr>
          <p:cNvSpPr txBox="1"/>
          <p:nvPr/>
        </p:nvSpPr>
        <p:spPr>
          <a:xfrm>
            <a:off x="4683760" y="1179724"/>
            <a:ext cx="6841995" cy="461665"/>
          </a:xfrm>
          <a:prstGeom prst="rect">
            <a:avLst/>
          </a:prstGeom>
          <a:solidFill>
            <a:schemeClr val="tx1">
              <a:lumMod val="95000"/>
              <a:lumOff val="5000"/>
              <a:alpha val="50000"/>
            </a:schemeClr>
          </a:solidFill>
        </p:spPr>
        <p:txBody>
          <a:bodyPr wrap="square">
            <a:spAutoFit/>
          </a:bodyPr>
          <a:lstStyle/>
          <a:p>
            <a:pPr algn="ctr" rtl="1"/>
            <a:r>
              <a:rPr lang="fa-IR" sz="2400" dirty="0">
                <a:solidFill>
                  <a:schemeClr val="bg1"/>
                </a:solidFill>
                <a:latin typeface="+mn-lt"/>
                <a:ea typeface="+mn-ea"/>
                <a:cs typeface="B Titr" panose="00000700000000000000" pitchFamily="2" charset="-78"/>
              </a:rPr>
              <a:t>سه مورد سناریو کاربردی درمعماری نسل پنج </a:t>
            </a:r>
            <a:endParaRPr lang="en-US" sz="2400" dirty="0">
              <a:solidFill>
                <a:schemeClr val="bg1"/>
              </a:solidFill>
              <a:latin typeface="+mn-lt"/>
              <a:ea typeface="+mn-ea"/>
              <a:cs typeface="B Titr" panose="00000700000000000000" pitchFamily="2" charset="-78"/>
            </a:endParaRPr>
          </a:p>
        </p:txBody>
      </p:sp>
      <p:cxnSp>
        <p:nvCxnSpPr>
          <p:cNvPr id="6" name="Straight Connector 5">
            <a:extLst>
              <a:ext uri="{FF2B5EF4-FFF2-40B4-BE49-F238E27FC236}">
                <a16:creationId xmlns:a16="http://schemas.microsoft.com/office/drawing/2014/main" id="{35D3CDA6-1EFD-4276-A940-B6592B7AB01B}"/>
              </a:ext>
            </a:extLst>
          </p:cNvPr>
          <p:cNvCxnSpPr>
            <a:cxnSpLocks/>
            <a:stCxn id="9" idx="3"/>
          </p:cNvCxnSpPr>
          <p:nvPr/>
        </p:nvCxnSpPr>
        <p:spPr>
          <a:xfrm>
            <a:off x="10412233" y="250557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F866CC-AE73-4D27-B59A-3F74D2D0220D}"/>
              </a:ext>
            </a:extLst>
          </p:cNvPr>
          <p:cNvSpPr txBox="1"/>
          <p:nvPr/>
        </p:nvSpPr>
        <p:spPr>
          <a:xfrm>
            <a:off x="7162355" y="2320911"/>
            <a:ext cx="3249878" cy="369332"/>
          </a:xfrm>
          <a:prstGeom prst="rect">
            <a:avLst/>
          </a:prstGeom>
          <a:solidFill>
            <a:schemeClr val="tx1">
              <a:lumMod val="95000"/>
              <a:lumOff val="5000"/>
            </a:schemeClr>
          </a:solidFill>
          <a:ln>
            <a:noFill/>
          </a:ln>
        </p:spPr>
        <p:txBody>
          <a:bodyPr wrap="square" rtlCol="0">
            <a:spAutoFit/>
          </a:bodyPr>
          <a:lstStyle/>
          <a:p>
            <a:pPr algn="ctr" rtl="1"/>
            <a:r>
              <a:rPr lang="fa-IR" dirty="0">
                <a:solidFill>
                  <a:schemeClr val="bg1"/>
                </a:solidFill>
                <a:cs typeface="B Titr" panose="00000700000000000000" pitchFamily="2" charset="-78"/>
              </a:rPr>
              <a:t>پهنای باند پیشرفته</a:t>
            </a:r>
            <a:endParaRPr lang="en-US" dirty="0">
              <a:solidFill>
                <a:schemeClr val="bg1"/>
              </a:solidFill>
              <a:cs typeface="B Titr" panose="00000700000000000000" pitchFamily="2" charset="-78"/>
            </a:endParaRPr>
          </a:p>
        </p:txBody>
      </p:sp>
      <p:sp>
        <p:nvSpPr>
          <p:cNvPr id="10" name="TextBox 9">
            <a:extLst>
              <a:ext uri="{FF2B5EF4-FFF2-40B4-BE49-F238E27FC236}">
                <a16:creationId xmlns:a16="http://schemas.microsoft.com/office/drawing/2014/main" id="{8655B304-1BB9-4ED8-9D2C-177ECA51287C}"/>
              </a:ext>
            </a:extLst>
          </p:cNvPr>
          <p:cNvSpPr txBox="1"/>
          <p:nvPr/>
        </p:nvSpPr>
        <p:spPr>
          <a:xfrm>
            <a:off x="7162355" y="3819646"/>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قابل اعتماد با تأخیر کم</a:t>
            </a:r>
            <a:endParaRPr lang="en-US" dirty="0"/>
          </a:p>
        </p:txBody>
      </p:sp>
      <p:cxnSp>
        <p:nvCxnSpPr>
          <p:cNvPr id="18" name="Straight Connector 17">
            <a:extLst>
              <a:ext uri="{FF2B5EF4-FFF2-40B4-BE49-F238E27FC236}">
                <a16:creationId xmlns:a16="http://schemas.microsoft.com/office/drawing/2014/main" id="{A52BB2FF-904F-4A60-B121-91CFF271BBD9}"/>
              </a:ext>
            </a:extLst>
          </p:cNvPr>
          <p:cNvCxnSpPr>
            <a:cxnSpLocks/>
            <a:stCxn id="10" idx="3"/>
            <a:endCxn id="36" idx="1"/>
          </p:cNvCxnSpPr>
          <p:nvPr/>
        </p:nvCxnSpPr>
        <p:spPr>
          <a:xfrm>
            <a:off x="10412233" y="4004312"/>
            <a:ext cx="1113522" cy="983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D2B6805-CA55-4187-987D-1591CFD83B76}"/>
              </a:ext>
            </a:extLst>
          </p:cNvPr>
          <p:cNvSpPr/>
          <p:nvPr/>
        </p:nvSpPr>
        <p:spPr>
          <a:xfrm>
            <a:off x="11525755" y="1170287"/>
            <a:ext cx="75695" cy="5687710"/>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AC4953E-CE2D-40D6-AEF6-1D054246E239}"/>
              </a:ext>
            </a:extLst>
          </p:cNvPr>
          <p:cNvSpPr/>
          <p:nvPr/>
        </p:nvSpPr>
        <p:spPr>
          <a:xfrm rot="5400000">
            <a:off x="5777865" y="-4607579"/>
            <a:ext cx="45719" cy="11601452"/>
          </a:xfrm>
          <a:prstGeom prst="rect">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85CB13C-05DE-4876-90C3-3B91C8BB09B6}"/>
              </a:ext>
            </a:extLst>
          </p:cNvPr>
          <p:cNvSpPr/>
          <p:nvPr/>
        </p:nvSpPr>
        <p:spPr>
          <a:xfrm>
            <a:off x="-2" y="-370"/>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BA95E1A-25C0-430A-B7D8-197CD437DD42}"/>
              </a:ext>
            </a:extLst>
          </p:cNvPr>
          <p:cNvSpPr txBox="1"/>
          <p:nvPr/>
        </p:nvSpPr>
        <p:spPr>
          <a:xfrm>
            <a:off x="7162355" y="5318381"/>
            <a:ext cx="3249878" cy="369332"/>
          </a:xfrm>
          <a:prstGeom prst="rect">
            <a:avLst/>
          </a:prstGeom>
          <a:solidFill>
            <a:schemeClr val="tx1">
              <a:lumMod val="95000"/>
              <a:lumOff val="5000"/>
            </a:schemeClr>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گسترده نوع ماشین</a:t>
            </a:r>
            <a:endParaRPr lang="en-US" dirty="0"/>
          </a:p>
        </p:txBody>
      </p:sp>
      <p:cxnSp>
        <p:nvCxnSpPr>
          <p:cNvPr id="17" name="Straight Connector 16">
            <a:extLst>
              <a:ext uri="{FF2B5EF4-FFF2-40B4-BE49-F238E27FC236}">
                <a16:creationId xmlns:a16="http://schemas.microsoft.com/office/drawing/2014/main" id="{4BF1DD11-9A7B-4E73-82AB-389C97AD2224}"/>
              </a:ext>
            </a:extLst>
          </p:cNvPr>
          <p:cNvCxnSpPr>
            <a:cxnSpLocks/>
            <a:stCxn id="12" idx="3"/>
          </p:cNvCxnSpPr>
          <p:nvPr/>
        </p:nvCxnSpPr>
        <p:spPr>
          <a:xfrm>
            <a:off x="10412233" y="5503047"/>
            <a:ext cx="1113522" cy="0"/>
          </a:xfrm>
          <a:prstGeom prst="line">
            <a:avLst/>
          </a:prstGeom>
          <a:ln w="28575">
            <a:solidFill>
              <a:schemeClr val="tx1">
                <a:lumMod val="95000"/>
                <a:lumOff val="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129A55B-4E2E-45E9-A5BC-2E765242C52E}"/>
              </a:ext>
            </a:extLst>
          </p:cNvPr>
          <p:cNvCxnSpPr>
            <a:cxnSpLocks/>
            <a:stCxn id="27" idx="1"/>
          </p:cNvCxnSpPr>
          <p:nvPr/>
        </p:nvCxnSpPr>
        <p:spPr>
          <a:xfrm flipH="1">
            <a:off x="6745022" y="5493610"/>
            <a:ext cx="417332" cy="526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B0927D-22A5-4651-85F3-7CE3CD7D27AD}"/>
              </a:ext>
            </a:extLst>
          </p:cNvPr>
          <p:cNvCxnSpPr>
            <a:cxnSpLocks/>
          </p:cNvCxnSpPr>
          <p:nvPr/>
        </p:nvCxnSpPr>
        <p:spPr>
          <a:xfrm>
            <a:off x="6980740" y="3616960"/>
            <a:ext cx="0" cy="187665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949011-8EB5-4240-9078-891D403DF383}"/>
              </a:ext>
            </a:extLst>
          </p:cNvPr>
          <p:cNvSpPr/>
          <p:nvPr/>
        </p:nvSpPr>
        <p:spPr>
          <a:xfrm>
            <a:off x="5710769" y="4707829"/>
            <a:ext cx="1034250" cy="1446348"/>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مشخصات</a:t>
            </a:r>
            <a:endParaRPr lang="en-US" sz="1600" b="1"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94DA1569-FD71-40A3-8372-832438E9017C}"/>
              </a:ext>
            </a:extLst>
          </p:cNvPr>
          <p:cNvSpPr/>
          <p:nvPr/>
        </p:nvSpPr>
        <p:spPr>
          <a:xfrm>
            <a:off x="122368" y="5246337"/>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200" dirty="0">
                <a:solidFill>
                  <a:srgbClr val="CE4912"/>
                </a:solidFill>
                <a:latin typeface="Calibri" panose="020F0502020204030204" pitchFamily="34" charset="0"/>
                <a:cs typeface="Calibri" panose="020F0502020204030204" pitchFamily="34" charset="0"/>
              </a:rPr>
              <a:t>استفاده از تکنیک هایی مانند </a:t>
            </a:r>
            <a:r>
              <a:rPr lang="en-US" sz="1400" dirty="0">
                <a:solidFill>
                  <a:srgbClr val="CE4912"/>
                </a:solidFill>
                <a:latin typeface="Times New Roman" panose="02020603050405020304" pitchFamily="18" charset="0"/>
                <a:cs typeface="Times New Roman" panose="02020603050405020304" pitchFamily="18" charset="0"/>
              </a:rPr>
              <a:t>LPWA</a:t>
            </a:r>
            <a:r>
              <a:rPr lang="en-US" sz="1200" dirty="0">
                <a:solidFill>
                  <a:srgbClr val="CE4912"/>
                </a:solidFill>
                <a:latin typeface="Calibri" panose="020F0502020204030204" pitchFamily="34" charset="0"/>
                <a:cs typeface="Calibri" panose="020F0502020204030204" pitchFamily="34" charset="0"/>
              </a:rPr>
              <a:t> </a:t>
            </a:r>
            <a:r>
              <a:rPr lang="fa-IR" sz="1200" dirty="0">
                <a:solidFill>
                  <a:srgbClr val="CE4912"/>
                </a:solidFill>
                <a:latin typeface="Calibri" panose="020F0502020204030204" pitchFamily="34" charset="0"/>
                <a:cs typeface="Calibri" panose="020F0502020204030204" pitchFamily="34" charset="0"/>
              </a:rPr>
              <a:t> ( شبکه های با توان کم و برد گسترده ) برای افزایش عمر باتری و کاهش هزینه ها</a:t>
            </a:r>
            <a:endParaRPr lang="en-US" sz="1200" dirty="0">
              <a:solidFill>
                <a:srgbClr val="CE4912"/>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DB5648E-6F0B-4829-A0BC-480EBC24B387}"/>
              </a:ext>
            </a:extLst>
          </p:cNvPr>
          <p:cNvSpPr/>
          <p:nvPr/>
        </p:nvSpPr>
        <p:spPr>
          <a:xfrm>
            <a:off x="131717" y="4707829"/>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نیاز به اتصالات کارآمد و مقرون به صرفه برای تعداد زیادی از دستگاه ها</a:t>
            </a:r>
            <a:endParaRPr lang="en-US" sz="1200" dirty="0">
              <a:solidFill>
                <a:srgbClr val="CE4912"/>
              </a:solidFill>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C47A4EC-1BEA-4440-8D47-6DB3D4F60C8F}"/>
              </a:ext>
            </a:extLst>
          </p:cNvPr>
          <p:cNvSpPr/>
          <p:nvPr/>
        </p:nvSpPr>
        <p:spPr>
          <a:xfrm>
            <a:off x="122369" y="5784845"/>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200" dirty="0">
                <a:solidFill>
                  <a:srgbClr val="CE4912"/>
                </a:solidFill>
                <a:latin typeface="Calibri" panose="020F0502020204030204" pitchFamily="34" charset="0"/>
                <a:cs typeface="Calibri" panose="020F0502020204030204" pitchFamily="34" charset="0"/>
              </a:rPr>
              <a:t>مناسب برای برنامه های اینترنت اشیا  ( </a:t>
            </a:r>
            <a:r>
              <a:rPr lang="en-US" sz="1400" dirty="0">
                <a:solidFill>
                  <a:srgbClr val="CE4912"/>
                </a:solidFill>
                <a:latin typeface="Times New Roman" panose="02020603050405020304" pitchFamily="18" charset="0"/>
                <a:cs typeface="Times New Roman" panose="02020603050405020304" pitchFamily="18" charset="0"/>
              </a:rPr>
              <a:t>IoT</a:t>
            </a:r>
            <a:r>
              <a:rPr lang="fa-IR" sz="1200" dirty="0">
                <a:solidFill>
                  <a:srgbClr val="CE4912"/>
                </a:solidFill>
                <a:latin typeface="Calibri" panose="020F0502020204030204" pitchFamily="34" charset="0"/>
                <a:cs typeface="Calibri" panose="020F0502020204030204" pitchFamily="34" charset="0"/>
              </a:rPr>
              <a:t> ) که در آن حجم زیادی از داده های حسگر با سرعت کم جمع آوری می شود</a:t>
            </a:r>
            <a:endParaRPr lang="en-US" sz="1200" dirty="0">
              <a:solidFill>
                <a:srgbClr val="CE4912"/>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283B5E04-7E20-48DE-8BF2-6BF53C5CDBFB}"/>
              </a:ext>
            </a:extLst>
          </p:cNvPr>
          <p:cNvSpPr txBox="1"/>
          <p:nvPr/>
        </p:nvSpPr>
        <p:spPr>
          <a:xfrm>
            <a:off x="131717" y="6247045"/>
            <a:ext cx="6613302" cy="369332"/>
          </a:xfrm>
          <a:prstGeom prst="rect">
            <a:avLst/>
          </a:prstGeom>
          <a:solidFill>
            <a:srgbClr val="042C71">
              <a:alpha val="50000"/>
            </a:srgbClr>
          </a:solidFill>
          <a:ln>
            <a:noFill/>
          </a:ln>
        </p:spPr>
        <p:txBody>
          <a:bodyPr wrap="square" rtlCol="0">
            <a:spAutoFit/>
          </a:bodyPr>
          <a:lstStyle/>
          <a:p>
            <a:pPr algn="ctr" rtl="1"/>
            <a:r>
              <a:rPr lang="en-US" dirty="0" err="1">
                <a:solidFill>
                  <a:schemeClr val="bg1"/>
                </a:solidFill>
                <a:cs typeface="B Titr" panose="00000700000000000000" pitchFamily="2" charset="-78"/>
              </a:rPr>
              <a:t>mMTC</a:t>
            </a:r>
            <a:r>
              <a:rPr lang="en-US" dirty="0">
                <a:solidFill>
                  <a:schemeClr val="bg1"/>
                </a:solidFill>
                <a:cs typeface="B Titr" panose="00000700000000000000" pitchFamily="2" charset="-78"/>
              </a:rPr>
              <a:t> – Massive Machine Type Communications </a:t>
            </a:r>
          </a:p>
        </p:txBody>
      </p:sp>
      <p:cxnSp>
        <p:nvCxnSpPr>
          <p:cNvPr id="38" name="Straight Connector 37">
            <a:extLst>
              <a:ext uri="{FF2B5EF4-FFF2-40B4-BE49-F238E27FC236}">
                <a16:creationId xmlns:a16="http://schemas.microsoft.com/office/drawing/2014/main" id="{764F6FDA-953A-42B6-9202-A04AA9024892}"/>
              </a:ext>
            </a:extLst>
          </p:cNvPr>
          <p:cNvCxnSpPr>
            <a:cxnSpLocks/>
          </p:cNvCxnSpPr>
          <p:nvPr/>
        </p:nvCxnSpPr>
        <p:spPr>
          <a:xfrm>
            <a:off x="10138485" y="5431003"/>
            <a:ext cx="0" cy="858037"/>
          </a:xfrm>
          <a:prstGeom prst="line">
            <a:avLst/>
          </a:prstGeom>
          <a:ln w="19050">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34742D-2810-485F-9D2A-B6680044DE33}"/>
              </a:ext>
            </a:extLst>
          </p:cNvPr>
          <p:cNvCxnSpPr>
            <a:cxnSpLocks/>
          </p:cNvCxnSpPr>
          <p:nvPr/>
        </p:nvCxnSpPr>
        <p:spPr>
          <a:xfrm flipH="1">
            <a:off x="6745381" y="6289040"/>
            <a:ext cx="3382085" cy="7101"/>
          </a:xfrm>
          <a:prstGeom prst="line">
            <a:avLst/>
          </a:prstGeom>
          <a:ln w="19050">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1A6694-2C74-4053-B4E0-62C85FACB4A1}"/>
              </a:ext>
            </a:extLst>
          </p:cNvPr>
          <p:cNvSpPr txBox="1"/>
          <p:nvPr/>
        </p:nvSpPr>
        <p:spPr>
          <a:xfrm>
            <a:off x="7162354" y="5308944"/>
            <a:ext cx="3249878" cy="369332"/>
          </a:xfrm>
          <a:prstGeom prst="rect">
            <a:avLst/>
          </a:prstGeom>
          <a:solidFill>
            <a:srgbClr val="042C71"/>
          </a:solidFill>
          <a:ln>
            <a:noFill/>
          </a:ln>
        </p:spPr>
        <p:txBody>
          <a:bodyPr wrap="square" rtlCol="0">
            <a:spAutoFit/>
          </a:bodyPr>
          <a:lstStyle>
            <a:defPPr>
              <a:defRPr lang="en-US"/>
            </a:defPPr>
            <a:lvl1pPr algn="ctr" rtl="1">
              <a:defRPr>
                <a:solidFill>
                  <a:schemeClr val="bg1"/>
                </a:solidFill>
                <a:cs typeface="B Titr" panose="00000700000000000000" pitchFamily="2" charset="-78"/>
              </a:defRPr>
            </a:lvl1pPr>
          </a:lstStyle>
          <a:p>
            <a:r>
              <a:rPr lang="fa-IR" dirty="0"/>
              <a:t>ارتباطات گسترده ماشینی</a:t>
            </a:r>
            <a:endParaRPr lang="en-US" dirty="0"/>
          </a:p>
        </p:txBody>
      </p:sp>
      <p:cxnSp>
        <p:nvCxnSpPr>
          <p:cNvPr id="39" name="Straight Connector 38">
            <a:extLst>
              <a:ext uri="{FF2B5EF4-FFF2-40B4-BE49-F238E27FC236}">
                <a16:creationId xmlns:a16="http://schemas.microsoft.com/office/drawing/2014/main" id="{5C7E87E1-1ED6-43F1-B6C8-EDC9FF53EB01}"/>
              </a:ext>
            </a:extLst>
          </p:cNvPr>
          <p:cNvCxnSpPr>
            <a:cxnSpLocks/>
          </p:cNvCxnSpPr>
          <p:nvPr/>
        </p:nvCxnSpPr>
        <p:spPr>
          <a:xfrm flipH="1">
            <a:off x="6745019" y="3588070"/>
            <a:ext cx="235721" cy="526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5997D1-8C9D-44FE-B38A-F92C3AB4118B}"/>
              </a:ext>
            </a:extLst>
          </p:cNvPr>
          <p:cNvSpPr/>
          <p:nvPr/>
        </p:nvSpPr>
        <p:spPr>
          <a:xfrm>
            <a:off x="5710769" y="3400172"/>
            <a:ext cx="1034250" cy="369332"/>
          </a:xfrm>
          <a:prstGeom prst="rect">
            <a:avLst/>
          </a:prstGeom>
          <a:solidFill>
            <a:srgbClr val="CE4912"/>
          </a:solid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b="1" dirty="0">
                <a:solidFill>
                  <a:schemeClr val="bg1"/>
                </a:solidFill>
                <a:latin typeface="Calibri" panose="020F0502020204030204" pitchFamily="34" charset="0"/>
                <a:cs typeface="Calibri" panose="020F0502020204030204" pitchFamily="34" charset="0"/>
              </a:rPr>
              <a:t>نیاز</a:t>
            </a:r>
            <a:endParaRPr lang="en-US" sz="1600" b="1" dirty="0">
              <a:solidFill>
                <a:schemeClr val="bg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9E2A0306-6DD9-44C7-B4DD-B293BB6EFFA4}"/>
              </a:ext>
            </a:extLst>
          </p:cNvPr>
          <p:cNvSpPr/>
          <p:nvPr/>
        </p:nvSpPr>
        <p:spPr>
          <a:xfrm>
            <a:off x="131717" y="3411216"/>
            <a:ext cx="5465667" cy="369332"/>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200" dirty="0">
                <a:solidFill>
                  <a:srgbClr val="CE4912"/>
                </a:solidFill>
                <a:latin typeface="Calibri" panose="020F0502020204030204" pitchFamily="34" charset="0"/>
                <a:cs typeface="Calibri" panose="020F0502020204030204" pitchFamily="34" charset="0"/>
              </a:rPr>
              <a:t>اتصال تعداد زیادی از دستگاه های کم مصرف با ترافیک داده کم، مانند </a:t>
            </a:r>
            <a:r>
              <a:rPr lang="fa-IR" sz="1200" dirty="0" err="1">
                <a:solidFill>
                  <a:srgbClr val="CE4912"/>
                </a:solidFill>
                <a:latin typeface="Calibri" panose="020F0502020204030204" pitchFamily="34" charset="0"/>
                <a:cs typeface="Calibri" panose="020F0502020204030204" pitchFamily="34" charset="0"/>
              </a:rPr>
              <a:t>سنسورها</a:t>
            </a:r>
            <a:r>
              <a:rPr lang="fa-IR" sz="1200" dirty="0">
                <a:solidFill>
                  <a:srgbClr val="CE4912"/>
                </a:solidFill>
                <a:latin typeface="Calibri" panose="020F0502020204030204" pitchFamily="34" charset="0"/>
                <a:cs typeface="Calibri" panose="020F0502020204030204" pitchFamily="34" charset="0"/>
              </a:rPr>
              <a:t> و ردیاب ها</a:t>
            </a:r>
            <a:endParaRPr lang="en-US" sz="1200" dirty="0">
              <a:solidFill>
                <a:srgbClr val="CE491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9171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C4E3A-C172-4381-8EEC-AA7EDC9CAFC6}"/>
              </a:ext>
            </a:extLst>
          </p:cNvPr>
          <p:cNvSpPr txBox="1"/>
          <p:nvPr/>
        </p:nvSpPr>
        <p:spPr>
          <a:xfrm>
            <a:off x="4515223" y="3198164"/>
            <a:ext cx="3161553"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تقسیم بندی</a:t>
            </a:r>
            <a:r>
              <a:rPr lang="en-US" sz="2400" dirty="0">
                <a:solidFill>
                  <a:schemeClr val="bg1"/>
                </a:solidFill>
                <a:cs typeface="B Titr" panose="00000700000000000000" pitchFamily="2" charset="-78"/>
              </a:rPr>
              <a:t> </a:t>
            </a:r>
            <a:r>
              <a:rPr lang="fa-IR" sz="2400" dirty="0">
                <a:solidFill>
                  <a:schemeClr val="bg1"/>
                </a:solidFill>
                <a:cs typeface="B Titr" panose="00000700000000000000" pitchFamily="2" charset="-78"/>
              </a:rPr>
              <a:t>درون </a:t>
            </a:r>
            <a:r>
              <a:rPr lang="en-US" sz="2400" dirty="0">
                <a:solidFill>
                  <a:schemeClr val="bg1"/>
                </a:solidFill>
                <a:cs typeface="B Titr" panose="00000700000000000000" pitchFamily="2" charset="-78"/>
              </a:rPr>
              <a:t>CU </a:t>
            </a:r>
          </a:p>
        </p:txBody>
      </p:sp>
      <p:sp>
        <p:nvSpPr>
          <p:cNvPr id="3" name="TextBox 2">
            <a:extLst>
              <a:ext uri="{FF2B5EF4-FFF2-40B4-BE49-F238E27FC236}">
                <a16:creationId xmlns:a16="http://schemas.microsoft.com/office/drawing/2014/main" id="{4779C1D8-A055-40EB-AD46-C4FD135CBA34}"/>
              </a:ext>
            </a:extLst>
          </p:cNvPr>
          <p:cNvSpPr txBox="1"/>
          <p:nvPr/>
        </p:nvSpPr>
        <p:spPr>
          <a:xfrm>
            <a:off x="5165566" y="2532213"/>
            <a:ext cx="5355734" cy="423449"/>
          </a:xfrm>
          <a:prstGeom prst="rect">
            <a:avLst/>
          </a:prstGeom>
          <a:solidFill>
            <a:srgbClr val="042C71">
              <a:alpha val="20000"/>
            </a:srgbClr>
          </a:solidFill>
        </p:spPr>
        <p:txBody>
          <a:bodyPr wrap="square" rtlCol="0">
            <a:spAutoFit/>
          </a:bodyPr>
          <a:lstStyle/>
          <a:p>
            <a:pPr algn="ctr" rtl="1">
              <a:lnSpc>
                <a:spcPct val="150000"/>
              </a:lnSpc>
              <a:buClr>
                <a:srgbClr val="042C71"/>
              </a:buClr>
            </a:pPr>
            <a:r>
              <a:rPr lang="fa-IR" sz="1600" dirty="0">
                <a:solidFill>
                  <a:schemeClr val="bg1"/>
                </a:solidFill>
                <a:latin typeface="Calibri" panose="020F0502020204030204" pitchFamily="34" charset="0"/>
                <a:cs typeface="Calibri" panose="020F0502020204030204" pitchFamily="34" charset="0"/>
              </a:rPr>
              <a:t>مدیریت سیگنالینگ شبکه و توابع کنترل</a:t>
            </a:r>
          </a:p>
        </p:txBody>
      </p:sp>
      <p:sp>
        <p:nvSpPr>
          <p:cNvPr id="4" name="Rectangle 3">
            <a:extLst>
              <a:ext uri="{FF2B5EF4-FFF2-40B4-BE49-F238E27FC236}">
                <a16:creationId xmlns:a16="http://schemas.microsoft.com/office/drawing/2014/main" id="{35DA27A0-C09A-445F-A95E-54F87989FAF8}"/>
              </a:ext>
            </a:extLst>
          </p:cNvPr>
          <p:cNvSpPr/>
          <p:nvPr/>
        </p:nvSpPr>
        <p:spPr>
          <a:xfrm>
            <a:off x="7924800" y="3198164"/>
            <a:ext cx="3820160" cy="461665"/>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AF31C0-F429-4ACE-8682-E67697785F9C}"/>
              </a:ext>
            </a:extLst>
          </p:cNvPr>
          <p:cNvSpPr txBox="1"/>
          <p:nvPr/>
        </p:nvSpPr>
        <p:spPr>
          <a:xfrm>
            <a:off x="7843433" y="3259719"/>
            <a:ext cx="3820160" cy="338554"/>
          </a:xfrm>
          <a:prstGeom prst="rect">
            <a:avLst/>
          </a:prstGeom>
          <a:noFill/>
        </p:spPr>
        <p:txBody>
          <a:bodyPr wrap="square" rtlCol="0">
            <a:spAutoFit/>
          </a:bodyPr>
          <a:lstStyle/>
          <a:p>
            <a:pPr algn="ctr" rtl="1"/>
            <a:r>
              <a:rPr lang="fa-IR" sz="1600" b="1" dirty="0">
                <a:solidFill>
                  <a:srgbClr val="042C71"/>
                </a:solidFill>
                <a:latin typeface="Calibri" panose="020F0502020204030204" pitchFamily="34" charset="0"/>
                <a:cs typeface="Calibri" panose="020F0502020204030204" pitchFamily="34" charset="0"/>
              </a:rPr>
              <a:t>صفحه کنترل (</a:t>
            </a:r>
            <a:r>
              <a:rPr lang="en-US" sz="1600" b="1" dirty="0">
                <a:solidFill>
                  <a:srgbClr val="042C71"/>
                </a:solidFill>
                <a:latin typeface="Calibri" panose="020F0502020204030204" pitchFamily="34" charset="0"/>
                <a:cs typeface="Calibri" panose="020F0502020204030204" pitchFamily="34" charset="0"/>
              </a:rPr>
              <a:t>CP _ Control Plane </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F37C9F2-1A70-4AC2-94A5-EA68DF2B4C55}"/>
              </a:ext>
            </a:extLst>
          </p:cNvPr>
          <p:cNvSpPr txBox="1"/>
          <p:nvPr/>
        </p:nvSpPr>
        <p:spPr>
          <a:xfrm>
            <a:off x="487723" y="3259719"/>
            <a:ext cx="3820160" cy="338554"/>
          </a:xfrm>
          <a:prstGeom prst="rect">
            <a:avLst/>
          </a:prstGeom>
          <a:noFill/>
        </p:spPr>
        <p:txBody>
          <a:bodyPr wrap="square" rtlCol="0">
            <a:spAutoFit/>
          </a:bodyPr>
          <a:lstStyle/>
          <a:p>
            <a:pPr algn="ctr" rtl="1"/>
            <a:r>
              <a:rPr lang="fa-IR" sz="1600" b="1" dirty="0">
                <a:solidFill>
                  <a:srgbClr val="042C71"/>
                </a:solidFill>
                <a:latin typeface="Calibri" panose="020F0502020204030204" pitchFamily="34" charset="0"/>
                <a:cs typeface="Calibri" panose="020F0502020204030204" pitchFamily="34" charset="0"/>
              </a:rPr>
              <a:t>صفحه کاربر (</a:t>
            </a:r>
            <a:r>
              <a:rPr lang="en-US" sz="1600" b="1" dirty="0">
                <a:solidFill>
                  <a:srgbClr val="042C71"/>
                </a:solidFill>
                <a:latin typeface="Calibri" panose="020F0502020204030204" pitchFamily="34" charset="0"/>
                <a:cs typeface="Calibri" panose="020F0502020204030204" pitchFamily="34" charset="0"/>
              </a:rPr>
              <a:t>UP _ User Plane </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6D26D489-AD6D-428A-A65F-8300D14592B0}"/>
              </a:ext>
            </a:extLst>
          </p:cNvPr>
          <p:cNvSpPr/>
          <p:nvPr/>
        </p:nvSpPr>
        <p:spPr>
          <a:xfrm>
            <a:off x="447039" y="3198163"/>
            <a:ext cx="3820160" cy="461665"/>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F30E3DC1-4FDC-479F-99BF-3190E0C91850}"/>
              </a:ext>
            </a:extLst>
          </p:cNvPr>
          <p:cNvCxnSpPr>
            <a:cxnSpLocks/>
            <a:stCxn id="4" idx="3"/>
            <a:endCxn id="3" idx="3"/>
          </p:cNvCxnSpPr>
          <p:nvPr/>
        </p:nvCxnSpPr>
        <p:spPr>
          <a:xfrm flipH="1" flipV="1">
            <a:off x="10521300" y="2743938"/>
            <a:ext cx="1223660" cy="685059"/>
          </a:xfrm>
          <a:prstGeom prst="bentConnector3">
            <a:avLst>
              <a:gd name="adj1" fmla="val -18682"/>
            </a:avLst>
          </a:prstGeom>
          <a:ln>
            <a:solidFill>
              <a:srgbClr val="042C7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72CD6B-C1F4-4F65-BA37-88E179626648}"/>
              </a:ext>
            </a:extLst>
          </p:cNvPr>
          <p:cNvSpPr txBox="1"/>
          <p:nvPr/>
        </p:nvSpPr>
        <p:spPr>
          <a:xfrm>
            <a:off x="1630016" y="3903992"/>
            <a:ext cx="5355734" cy="423449"/>
          </a:xfrm>
          <a:prstGeom prst="rect">
            <a:avLst/>
          </a:prstGeom>
          <a:solidFill>
            <a:srgbClr val="042C71">
              <a:alpha val="20000"/>
            </a:srgbClr>
          </a:solidFill>
        </p:spPr>
        <p:txBody>
          <a:bodyPr wrap="square" rtlCol="0">
            <a:spAutoFit/>
          </a:bodyPr>
          <a:lstStyle/>
          <a:p>
            <a:pPr algn="ctr" rtl="1">
              <a:lnSpc>
                <a:spcPct val="150000"/>
              </a:lnSpc>
              <a:buClr>
                <a:srgbClr val="042C71"/>
              </a:buClr>
            </a:pPr>
            <a:r>
              <a:rPr lang="fa-IR" sz="1600" dirty="0">
                <a:solidFill>
                  <a:schemeClr val="bg1"/>
                </a:solidFill>
                <a:latin typeface="Calibri" panose="020F0502020204030204" pitchFamily="34" charset="0"/>
                <a:cs typeface="Calibri" panose="020F0502020204030204" pitchFamily="34" charset="0"/>
              </a:rPr>
              <a:t>پردازش داده های کاربر و مدیریت تخصیص منابع</a:t>
            </a:r>
          </a:p>
        </p:txBody>
      </p:sp>
      <p:cxnSp>
        <p:nvCxnSpPr>
          <p:cNvPr id="15" name="Connector: Elbow 14">
            <a:extLst>
              <a:ext uri="{FF2B5EF4-FFF2-40B4-BE49-F238E27FC236}">
                <a16:creationId xmlns:a16="http://schemas.microsoft.com/office/drawing/2014/main" id="{1BEB1B21-91D9-4BA4-97DE-194A3232856A}"/>
              </a:ext>
            </a:extLst>
          </p:cNvPr>
          <p:cNvCxnSpPr>
            <a:cxnSpLocks/>
            <a:stCxn id="14" idx="1"/>
            <a:endCxn id="9" idx="1"/>
          </p:cNvCxnSpPr>
          <p:nvPr/>
        </p:nvCxnSpPr>
        <p:spPr>
          <a:xfrm rot="10800000">
            <a:off x="447040" y="3428997"/>
            <a:ext cx="1182977" cy="686721"/>
          </a:xfrm>
          <a:prstGeom prst="bentConnector3">
            <a:avLst>
              <a:gd name="adj1" fmla="val 119324"/>
            </a:avLst>
          </a:prstGeom>
          <a:ln>
            <a:solidFill>
              <a:srgbClr val="042C7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4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A7C8EF-0280-4106-854E-9394035658F1}"/>
              </a:ext>
            </a:extLst>
          </p:cNvPr>
          <p:cNvSpPr txBox="1"/>
          <p:nvPr/>
        </p:nvSpPr>
        <p:spPr>
          <a:xfrm>
            <a:off x="9030447" y="443390"/>
            <a:ext cx="3161553" cy="461665"/>
          </a:xfrm>
          <a:prstGeom prst="rect">
            <a:avLst/>
          </a:prstGeom>
          <a:solidFill>
            <a:srgbClr val="042C71"/>
          </a:solidFill>
        </p:spPr>
        <p:txBody>
          <a:bodyPr wrap="square">
            <a:spAutoFit/>
          </a:bodyPr>
          <a:lstStyle/>
          <a:p>
            <a:pPr algn="ctr" rtl="1"/>
            <a:r>
              <a:rPr lang="fa-IR" sz="2400" dirty="0">
                <a:solidFill>
                  <a:schemeClr val="bg1"/>
                </a:solidFill>
                <a:cs typeface="B Titr" panose="00000700000000000000" pitchFamily="2" charset="-78"/>
              </a:rPr>
              <a:t>چالش تاثیر فاصله بر تاخیر</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59A5C0A0-98B5-4CD6-9994-7F163E5A0824}"/>
              </a:ext>
            </a:extLst>
          </p:cNvPr>
          <p:cNvSpPr txBox="1"/>
          <p:nvPr/>
        </p:nvSpPr>
        <p:spPr>
          <a:xfrm>
            <a:off x="9030446" y="1025975"/>
            <a:ext cx="3161554" cy="2485552"/>
          </a:xfrm>
          <a:prstGeom prst="rect">
            <a:avLst/>
          </a:prstGeom>
          <a:solidFill>
            <a:srgbClr val="042C71">
              <a:alpha val="10000"/>
            </a:srgbClr>
          </a:solidFill>
        </p:spPr>
        <p:txBody>
          <a:bodyPr wrap="square">
            <a:spAutoFit/>
          </a:bodyPr>
          <a:lstStyle/>
          <a:p>
            <a:pPr algn="ctr" rtl="1">
              <a:lnSpc>
                <a:spcPct val="200000"/>
              </a:lnSpc>
            </a:pPr>
            <a:r>
              <a:rPr lang="fa-IR" sz="1600" dirty="0">
                <a:solidFill>
                  <a:srgbClr val="042C71"/>
                </a:solidFill>
                <a:latin typeface="Calibri" panose="020F0502020204030204" pitchFamily="34" charset="0"/>
                <a:cs typeface="Calibri" panose="020F0502020204030204" pitchFamily="34" charset="0"/>
              </a:rPr>
              <a:t>فاصله فیزیکی بین کاربر و </a:t>
            </a:r>
            <a:r>
              <a:rPr lang="en-US" sz="1400" dirty="0">
                <a:solidFill>
                  <a:srgbClr val="042C71"/>
                </a:solidFill>
                <a:latin typeface="Times New Roman" panose="02020603050405020304" pitchFamily="18" charset="0"/>
                <a:cs typeface="Times New Roman" panose="02020603050405020304" pitchFamily="18" charset="0"/>
              </a:rPr>
              <a:t>BBU</a:t>
            </a:r>
            <a:r>
              <a:rPr lang="fa-IR" sz="1600" dirty="0">
                <a:solidFill>
                  <a:srgbClr val="042C71"/>
                </a:solidFill>
                <a:latin typeface="Calibri" panose="020F0502020204030204" pitchFamily="34" charset="0"/>
                <a:cs typeface="Calibri" panose="020F0502020204030204" pitchFamily="34" charset="0"/>
              </a:rPr>
              <a:t> که اکنون به</a:t>
            </a:r>
            <a:r>
              <a:rPr lang="en-US" sz="1400" dirty="0">
                <a:solidFill>
                  <a:srgbClr val="042C71"/>
                </a:solidFill>
                <a:latin typeface="Times New Roman" panose="02020603050405020304" pitchFamily="18" charset="0"/>
                <a:cs typeface="Times New Roman" panose="02020603050405020304" pitchFamily="18" charset="0"/>
              </a:rPr>
              <a:t>CU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تقسیم شده است باعث ایجاد تأخیر می‌شود. این تأخیر می‌تواند برای برنامه هایی که نیازمند ارتباطات قابل اعتماد با تأخیر کم (</a:t>
            </a:r>
            <a:r>
              <a:rPr lang="en-US" sz="1400" dirty="0">
                <a:solidFill>
                  <a:srgbClr val="042C71"/>
                </a:solidFill>
                <a:latin typeface="Times New Roman" panose="02020603050405020304" pitchFamily="18" charset="0"/>
                <a:cs typeface="Times New Roman" panose="02020603050405020304" pitchFamily="18" charset="0"/>
              </a:rPr>
              <a:t>URLLC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هستند، چالش برانگیز باشد.</a:t>
            </a:r>
            <a:endParaRPr lang="en-US" sz="1600" dirty="0">
              <a:solidFill>
                <a:srgbClr val="042C7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845137D-FC2A-494F-AB59-FCC9FC0AC06C}"/>
              </a:ext>
            </a:extLst>
          </p:cNvPr>
          <p:cNvSpPr txBox="1"/>
          <p:nvPr/>
        </p:nvSpPr>
        <p:spPr>
          <a:xfrm>
            <a:off x="150471" y="1230468"/>
            <a:ext cx="8777470" cy="487506"/>
          </a:xfrm>
          <a:prstGeom prst="rect">
            <a:avLst/>
          </a:prstGeom>
          <a:solidFill>
            <a:srgbClr val="FAE250"/>
          </a:solidFill>
        </p:spPr>
        <p:txBody>
          <a:bodyPr wrap="square">
            <a:spAutoFit/>
          </a:bodyPr>
          <a:lstStyle/>
          <a:p>
            <a:pPr marL="0" marR="0" algn="ctr" rtl="1">
              <a:lnSpc>
                <a:spcPct val="107000"/>
              </a:lnSpc>
              <a:spcBef>
                <a:spcPts val="0"/>
              </a:spcBef>
              <a:spcAft>
                <a:spcPts val="800"/>
              </a:spcAft>
            </a:pPr>
            <a:r>
              <a:rPr lang="ar-SA" sz="2400" dirty="0">
                <a:solidFill>
                  <a:schemeClr val="bg1"/>
                </a:solidFill>
                <a:cs typeface="B Titr" panose="00000700000000000000" pitchFamily="2" charset="-78"/>
              </a:rPr>
              <a:t>مقابله با چالش‌های تأخیر در </a:t>
            </a:r>
            <a:r>
              <a:rPr lang="en-US" sz="2400" dirty="0">
                <a:solidFill>
                  <a:schemeClr val="bg1"/>
                </a:solidFill>
                <a:cs typeface="B Titr" panose="00000700000000000000" pitchFamily="2" charset="-78"/>
              </a:rPr>
              <a:t> URLLC </a:t>
            </a:r>
          </a:p>
        </p:txBody>
      </p:sp>
      <p:sp>
        <p:nvSpPr>
          <p:cNvPr id="5" name="TextBox 4">
            <a:extLst>
              <a:ext uri="{FF2B5EF4-FFF2-40B4-BE49-F238E27FC236}">
                <a16:creationId xmlns:a16="http://schemas.microsoft.com/office/drawing/2014/main" id="{8F8C2EB4-7106-4B7C-9C56-6FDA6F271AC9}"/>
              </a:ext>
            </a:extLst>
          </p:cNvPr>
          <p:cNvSpPr txBox="1"/>
          <p:nvPr/>
        </p:nvSpPr>
        <p:spPr>
          <a:xfrm>
            <a:off x="150471" y="1828894"/>
            <a:ext cx="8777470" cy="463075"/>
          </a:xfrm>
          <a:prstGeom prst="rect">
            <a:avLst/>
          </a:prstGeom>
          <a:solidFill>
            <a:srgbClr val="FAE250">
              <a:alpha val="30000"/>
            </a:srgbClr>
          </a:solidFill>
        </p:spPr>
        <p:txBody>
          <a:bodyPr wrap="square">
            <a:spAutoFit/>
          </a:bodyPr>
          <a:lstStyle/>
          <a:p>
            <a:pPr algn="ctr" rtl="1">
              <a:lnSpc>
                <a:spcPct val="150000"/>
              </a:lnSpc>
            </a:pPr>
            <a:r>
              <a:rPr lang="ar-SA" sz="1800" dirty="0">
                <a:solidFill>
                  <a:srgbClr val="042C71"/>
                </a:solidFill>
                <a:effectLst/>
                <a:ea typeface="Times New Roman" panose="02020603050405020304" pitchFamily="18" charset="0"/>
                <a:cs typeface="Calibri" panose="020F0502020204030204" pitchFamily="34" charset="0"/>
              </a:rPr>
              <a:t>برای دستیابی </a:t>
            </a:r>
            <a:r>
              <a:rPr lang="ar-SA" dirty="0">
                <a:solidFill>
                  <a:srgbClr val="042C71"/>
                </a:solidFill>
                <a:cs typeface="Calibri" panose="020F0502020204030204" pitchFamily="34" charset="0"/>
              </a:rPr>
              <a:t>به</a:t>
            </a:r>
            <a:r>
              <a:rPr lang="en-US" dirty="0">
                <a:solidFill>
                  <a:srgbClr val="042C71"/>
                </a:solidFill>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URLLC</a:t>
            </a:r>
            <a:r>
              <a:rPr lang="en-US" dirty="0">
                <a:solidFill>
                  <a:srgbClr val="042C71"/>
                </a:solidFill>
                <a:cs typeface="Calibri" panose="020F0502020204030204" pitchFamily="34" charset="0"/>
              </a:rPr>
              <a:t> </a:t>
            </a:r>
            <a:r>
              <a:rPr lang="ar-SA" dirty="0">
                <a:solidFill>
                  <a:srgbClr val="042C71"/>
                </a:solidFill>
                <a:cs typeface="Calibri" panose="020F0502020204030204" pitchFamily="34" charset="0"/>
              </a:rPr>
              <a:t>با وجودِ احتمال دور بودنِ شبکه‌ی مرکزی، معماری توزیع‌شده به روش زیر کمک می‌کند</a:t>
            </a:r>
            <a:endParaRPr lang="en-US" dirty="0">
              <a:solidFill>
                <a:srgbClr val="042C71"/>
              </a:solidFill>
              <a:cs typeface="Calibri" panose="020F0502020204030204" pitchFamily="34" charset="0"/>
            </a:endParaRPr>
          </a:p>
        </p:txBody>
      </p:sp>
      <p:sp>
        <p:nvSpPr>
          <p:cNvPr id="6" name="TextBox 5">
            <a:extLst>
              <a:ext uri="{FF2B5EF4-FFF2-40B4-BE49-F238E27FC236}">
                <a16:creationId xmlns:a16="http://schemas.microsoft.com/office/drawing/2014/main" id="{C4A55D9F-F0AB-4CE5-87B6-71142521AC49}"/>
              </a:ext>
            </a:extLst>
          </p:cNvPr>
          <p:cNvSpPr txBox="1"/>
          <p:nvPr/>
        </p:nvSpPr>
        <p:spPr>
          <a:xfrm>
            <a:off x="5766387" y="2402889"/>
            <a:ext cx="3161554" cy="4404026"/>
          </a:xfrm>
          <a:prstGeom prst="rect">
            <a:avLst/>
          </a:prstGeom>
          <a:solidFill>
            <a:srgbClr val="FAE250">
              <a:alpha val="10000"/>
            </a:srgbClr>
          </a:solidFill>
        </p:spPr>
        <p:txBody>
          <a:bodyPr wrap="square">
            <a:spAutoFit/>
          </a:bodyPr>
          <a:lstStyle/>
          <a:p>
            <a:pPr marR="0" lvl="0" algn="just" rtl="1">
              <a:lnSpc>
                <a:spcPct val="250000"/>
              </a:lnSpc>
              <a:spcBef>
                <a:spcPts val="0"/>
              </a:spcBef>
              <a:spcAft>
                <a:spcPts val="800"/>
              </a:spcAft>
              <a:buSzPts val="1000"/>
              <a:tabLst>
                <a:tab pos="457200" algn="l"/>
              </a:tabLst>
            </a:pPr>
            <a:r>
              <a:rPr lang="ar-SA" sz="1600" b="1" dirty="0">
                <a:solidFill>
                  <a:srgbClr val="042C71"/>
                </a:solidFill>
                <a:latin typeface="Calibri" panose="020F0502020204030204" pitchFamily="34" charset="0"/>
                <a:cs typeface="Calibri" panose="020F0502020204030204" pitchFamily="34" charset="0"/>
              </a:rPr>
              <a:t>نزدیک کردن پردازش به کاربران</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 قرار دادن واحد رادیویی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قابلیت‌ه</a:t>
            </a:r>
            <a:r>
              <a:rPr lang="fa-IR" sz="1600" dirty="0">
                <a:solidFill>
                  <a:srgbClr val="042C71"/>
                </a:solidFill>
                <a:latin typeface="Calibri" panose="020F0502020204030204" pitchFamily="34" charset="0"/>
                <a:cs typeface="Calibri" panose="020F0502020204030204" pitchFamily="34" charset="0"/>
              </a:rPr>
              <a:t>ای </a:t>
            </a:r>
            <a:r>
              <a:rPr lang="en-US" sz="1600" dirty="0">
                <a:solidFill>
                  <a:srgbClr val="042C71"/>
                </a:solidFill>
                <a:latin typeface="Times New Roman" panose="02020603050405020304" pitchFamily="18" charset="0"/>
                <a:cs typeface="Times New Roman" panose="02020603050405020304" pitchFamily="18" charset="0"/>
              </a:rPr>
              <a:t>Low</a:t>
            </a:r>
            <a:r>
              <a:rPr lang="fa-IR" sz="1600" dirty="0">
                <a:solidFill>
                  <a:srgbClr val="042C71"/>
                </a:solidFill>
                <a:latin typeface="Times New Roman" panose="02020603050405020304" pitchFamily="18" charset="0"/>
                <a:cs typeface="Times New Roman" panose="02020603050405020304" pitchFamily="18" charset="0"/>
              </a:rPr>
              <a:t> </a:t>
            </a:r>
            <a:endParaRPr lang="fa-IR" sz="1600" dirty="0">
              <a:solidFill>
                <a:srgbClr val="042C71"/>
              </a:solidFill>
              <a:latin typeface="Calibri" panose="020F0502020204030204" pitchFamily="34" charset="0"/>
              <a:cs typeface="Calibri" panose="020F0502020204030204" pitchFamily="34" charset="0"/>
            </a:endParaRPr>
          </a:p>
          <a:p>
            <a:pPr marR="0" lvl="0" algn="just" rtl="1">
              <a:lnSpc>
                <a:spcPct val="250000"/>
              </a:lnSpc>
              <a:spcBef>
                <a:spcPts val="0"/>
              </a:spcBef>
              <a:spcAft>
                <a:spcPts val="800"/>
              </a:spcAft>
              <a:buSzPts val="1000"/>
              <a:tabLst>
                <a:tab pos="457200" algn="l"/>
              </a:tabLst>
            </a:pPr>
            <a:r>
              <a:rPr lang="en-US" sz="1400" dirty="0">
                <a:solidFill>
                  <a:srgbClr val="042C71"/>
                </a:solidFill>
                <a:latin typeface="Times New Roman" panose="02020603050405020304" pitchFamily="18" charset="0"/>
                <a:cs typeface="Times New Roman" panose="02020603050405020304" pitchFamily="18" charset="0"/>
              </a:rPr>
              <a:t>Physical</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Layer</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RF</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نزدیک به کاربر، پردازش اولیه‌ی سیگنال نزدیک‌تر به منبع رخ می‌دهد. این کار باعث کاهش مسافتی می‌شود که نور برای پردازش اولیه نیاز دارد و در نتیجه تأخیر را به حداقل می‌رساند</a:t>
            </a:r>
            <a:r>
              <a:rPr lang="en-US" sz="1600" dirty="0">
                <a:solidFill>
                  <a:srgbClr val="042C71"/>
                </a:solidFill>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88009BB1-924C-4D6E-8C60-62B43A3339EE}"/>
              </a:ext>
            </a:extLst>
          </p:cNvPr>
          <p:cNvSpPr txBox="1"/>
          <p:nvPr/>
        </p:nvSpPr>
        <p:spPr>
          <a:xfrm>
            <a:off x="4510275" y="3279142"/>
            <a:ext cx="1166283" cy="375552"/>
          </a:xfrm>
          <a:prstGeom prst="rect">
            <a:avLst/>
          </a:prstGeom>
          <a:solidFill>
            <a:srgbClr val="CE4912">
              <a:alpha val="50000"/>
            </a:srgbClr>
          </a:solidFill>
        </p:spPr>
        <p:txBody>
          <a:bodyPr wrap="square">
            <a:spAutoFit/>
          </a:bodyPr>
          <a:lstStyle/>
          <a:p>
            <a:pPr marL="0" marR="0" algn="ctr" rtl="1">
              <a:lnSpc>
                <a:spcPct val="107000"/>
              </a:lnSpc>
              <a:spcBef>
                <a:spcPts val="0"/>
              </a:spcBef>
              <a:spcAft>
                <a:spcPts val="800"/>
              </a:spcAft>
            </a:pPr>
            <a:r>
              <a:rPr lang="en-US" b="1" dirty="0">
                <a:solidFill>
                  <a:srgbClr val="042C71"/>
                </a:solidFill>
                <a:latin typeface="Calibri" panose="020F0502020204030204" pitchFamily="34" charset="0"/>
                <a:cs typeface="Calibri" panose="020F0502020204030204" pitchFamily="34" charset="0"/>
              </a:rPr>
              <a:t>Fronthaul</a:t>
            </a:r>
          </a:p>
        </p:txBody>
      </p:sp>
      <p:sp>
        <p:nvSpPr>
          <p:cNvPr id="8" name="TextBox 7">
            <a:extLst>
              <a:ext uri="{FF2B5EF4-FFF2-40B4-BE49-F238E27FC236}">
                <a16:creationId xmlns:a16="http://schemas.microsoft.com/office/drawing/2014/main" id="{37E43875-65D7-4021-A11A-FC611C6FA815}"/>
              </a:ext>
            </a:extLst>
          </p:cNvPr>
          <p:cNvSpPr txBox="1"/>
          <p:nvPr/>
        </p:nvSpPr>
        <p:spPr>
          <a:xfrm>
            <a:off x="111896" y="3770448"/>
            <a:ext cx="5555018" cy="344069"/>
          </a:xfrm>
          <a:prstGeom prst="rect">
            <a:avLst/>
          </a:prstGeom>
          <a:noFill/>
          <a:ln>
            <a:solidFill>
              <a:srgbClr val="CE4912"/>
            </a:solidFill>
          </a:ln>
        </p:spPr>
        <p:txBody>
          <a:bodyPr wrap="square">
            <a:spAutoFit/>
          </a:bodyPr>
          <a:lstStyle/>
          <a:p>
            <a:pPr marL="0" marR="0" algn="ctr" rtl="1">
              <a:lnSpc>
                <a:spcPct val="107000"/>
              </a:lnSpc>
              <a:spcBef>
                <a:spcPts val="0"/>
              </a:spcBef>
              <a:spcAft>
                <a:spcPts val="800"/>
              </a:spcAft>
            </a:pPr>
            <a:r>
              <a:rPr lang="ar-SA" sz="1600" dirty="0">
                <a:solidFill>
                  <a:srgbClr val="CE4912"/>
                </a:solidFill>
                <a:latin typeface="Calibri" panose="020F0502020204030204" pitchFamily="34" charset="0"/>
                <a:cs typeface="Calibri" panose="020F0502020204030204" pitchFamily="34" charset="0"/>
              </a:rPr>
              <a:t>بین واحد توزیع‌شده</a:t>
            </a:r>
            <a:r>
              <a:rPr lang="en-US" sz="16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DU</a:t>
            </a:r>
            <a:r>
              <a:rPr lang="en-US" sz="1600" dirty="0">
                <a:solidFill>
                  <a:srgbClr val="CE4912"/>
                </a:solidFill>
                <a:latin typeface="Calibri" panose="020F0502020204030204" pitchFamily="34" charset="0"/>
                <a:cs typeface="Calibri" panose="020F0502020204030204" pitchFamily="34" charset="0"/>
              </a:rPr>
              <a:t>) </a:t>
            </a:r>
            <a:r>
              <a:rPr lang="ar-SA" sz="1600" dirty="0">
                <a:solidFill>
                  <a:srgbClr val="CE4912"/>
                </a:solidFill>
                <a:latin typeface="Calibri" panose="020F0502020204030204" pitchFamily="34" charset="0"/>
                <a:cs typeface="Calibri" panose="020F0502020204030204" pitchFamily="34" charset="0"/>
              </a:rPr>
              <a:t>و واحد رادیویی</a:t>
            </a:r>
            <a:r>
              <a:rPr lang="en-US" sz="16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RRU</a:t>
            </a:r>
            <a:r>
              <a:rPr lang="en-US" sz="1600" dirty="0">
                <a:solidFill>
                  <a:srgbClr val="CE4912"/>
                </a:solidFill>
                <a:latin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F2BD4B12-F767-4DAA-8915-77623C18DE6F}"/>
              </a:ext>
            </a:extLst>
          </p:cNvPr>
          <p:cNvSpPr txBox="1"/>
          <p:nvPr/>
        </p:nvSpPr>
        <p:spPr>
          <a:xfrm>
            <a:off x="4539207" y="5868948"/>
            <a:ext cx="1166283" cy="375552"/>
          </a:xfrm>
          <a:prstGeom prst="rect">
            <a:avLst/>
          </a:prstGeom>
          <a:solidFill>
            <a:srgbClr val="CE4912">
              <a:alpha val="50000"/>
            </a:srgbClr>
          </a:solidFill>
        </p:spPr>
        <p:txBody>
          <a:bodyPr wrap="square">
            <a:spAutoFit/>
          </a:bodyPr>
          <a:lstStyle>
            <a:defPPr>
              <a:defRPr lang="en-US"/>
            </a:defPPr>
            <a:lvl1pPr marR="0" algn="ctr" rtl="1">
              <a:lnSpc>
                <a:spcPct val="107000"/>
              </a:lnSpc>
              <a:spcBef>
                <a:spcPts val="0"/>
              </a:spcBef>
              <a:spcAft>
                <a:spcPts val="800"/>
              </a:spcAft>
              <a:defRPr b="1">
                <a:solidFill>
                  <a:srgbClr val="042C71"/>
                </a:solidFill>
                <a:latin typeface="Calibri" panose="020F0502020204030204" pitchFamily="34" charset="0"/>
                <a:cs typeface="Calibri" panose="020F0502020204030204" pitchFamily="34" charset="0"/>
              </a:defRPr>
            </a:lvl1pPr>
          </a:lstStyle>
          <a:p>
            <a:r>
              <a:rPr lang="en-US" dirty="0"/>
              <a:t>Backhaul</a:t>
            </a:r>
          </a:p>
        </p:txBody>
      </p:sp>
      <p:sp>
        <p:nvSpPr>
          <p:cNvPr id="10" name="TextBox 9">
            <a:extLst>
              <a:ext uri="{FF2B5EF4-FFF2-40B4-BE49-F238E27FC236}">
                <a16:creationId xmlns:a16="http://schemas.microsoft.com/office/drawing/2014/main" id="{7E64A0F6-7385-442E-BDA5-4682F394DE48}"/>
              </a:ext>
            </a:extLst>
          </p:cNvPr>
          <p:cNvSpPr txBox="1"/>
          <p:nvPr/>
        </p:nvSpPr>
        <p:spPr>
          <a:xfrm>
            <a:off x="140828" y="6360254"/>
            <a:ext cx="5555018" cy="344069"/>
          </a:xfrm>
          <a:prstGeom prst="rect">
            <a:avLst/>
          </a:prstGeom>
          <a:noFill/>
          <a:ln>
            <a:solidFill>
              <a:srgbClr val="CE4912"/>
            </a:solidFill>
          </a:ln>
        </p:spPr>
        <p:txBody>
          <a:bodyPr wrap="square">
            <a:spAutoFit/>
          </a:bodyPr>
          <a:lstStyle/>
          <a:p>
            <a:pPr lvl="0" algn="ctr" rtl="1">
              <a:lnSpc>
                <a:spcPct val="107000"/>
              </a:lnSpc>
              <a:spcAft>
                <a:spcPts val="800"/>
              </a:spcAft>
              <a:buSzPts val="1000"/>
              <a:tabLst>
                <a:tab pos="457200" algn="l"/>
              </a:tabLst>
            </a:pPr>
            <a:r>
              <a:rPr lang="ar-SA" sz="1600" dirty="0">
                <a:solidFill>
                  <a:srgbClr val="CE4912"/>
                </a:solidFill>
                <a:latin typeface="Calibri" panose="020F0502020204030204" pitchFamily="34" charset="0"/>
                <a:cs typeface="Calibri" panose="020F0502020204030204" pitchFamily="34" charset="0"/>
              </a:rPr>
              <a:t>بین واحد مرکزی</a:t>
            </a:r>
            <a:r>
              <a:rPr lang="en-US" sz="16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CU</a:t>
            </a:r>
            <a:r>
              <a:rPr lang="en-US" sz="1600" dirty="0">
                <a:solidFill>
                  <a:srgbClr val="CE4912"/>
                </a:solidFill>
                <a:latin typeface="Calibri" panose="020F0502020204030204" pitchFamily="34" charset="0"/>
                <a:cs typeface="Calibri" panose="020F0502020204030204" pitchFamily="34" charset="0"/>
              </a:rPr>
              <a:t>) </a:t>
            </a:r>
            <a:r>
              <a:rPr lang="ar-SA" sz="1600" dirty="0">
                <a:solidFill>
                  <a:srgbClr val="CE4912"/>
                </a:solidFill>
                <a:latin typeface="Calibri" panose="020F0502020204030204" pitchFamily="34" charset="0"/>
                <a:cs typeface="Calibri" panose="020F0502020204030204" pitchFamily="34" charset="0"/>
              </a:rPr>
              <a:t>و هسته‌ی شبکه</a:t>
            </a:r>
            <a:endParaRPr lang="en-US" sz="1600" dirty="0">
              <a:solidFill>
                <a:srgbClr val="CE4912"/>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2694F11-250C-4964-9FD9-C6F43D226B44}"/>
              </a:ext>
            </a:extLst>
          </p:cNvPr>
          <p:cNvSpPr txBox="1"/>
          <p:nvPr/>
        </p:nvSpPr>
        <p:spPr>
          <a:xfrm>
            <a:off x="4510275" y="4528327"/>
            <a:ext cx="1166283" cy="375552"/>
          </a:xfrm>
          <a:prstGeom prst="rect">
            <a:avLst/>
          </a:prstGeom>
          <a:solidFill>
            <a:srgbClr val="CE4912">
              <a:alpha val="50000"/>
            </a:srgbClr>
          </a:solidFill>
        </p:spPr>
        <p:txBody>
          <a:bodyPr wrap="square">
            <a:spAutoFit/>
          </a:bodyPr>
          <a:lstStyle>
            <a:defPPr>
              <a:defRPr lang="en-US"/>
            </a:defPPr>
            <a:lvl1pPr marR="0" algn="ctr" rtl="1">
              <a:lnSpc>
                <a:spcPct val="107000"/>
              </a:lnSpc>
              <a:spcBef>
                <a:spcPts val="0"/>
              </a:spcBef>
              <a:spcAft>
                <a:spcPts val="800"/>
              </a:spcAft>
              <a:defRPr b="1">
                <a:solidFill>
                  <a:srgbClr val="042C71"/>
                </a:solidFill>
                <a:latin typeface="Calibri" panose="020F0502020204030204" pitchFamily="34" charset="0"/>
                <a:cs typeface="Calibri" panose="020F0502020204030204" pitchFamily="34" charset="0"/>
              </a:defRPr>
            </a:lvl1pPr>
          </a:lstStyle>
          <a:p>
            <a:r>
              <a:rPr lang="en-US" dirty="0" err="1"/>
              <a:t>Midhaul</a:t>
            </a:r>
            <a:endParaRPr lang="en-US" dirty="0"/>
          </a:p>
        </p:txBody>
      </p:sp>
      <p:sp>
        <p:nvSpPr>
          <p:cNvPr id="12" name="TextBox 11">
            <a:extLst>
              <a:ext uri="{FF2B5EF4-FFF2-40B4-BE49-F238E27FC236}">
                <a16:creationId xmlns:a16="http://schemas.microsoft.com/office/drawing/2014/main" id="{237C1FC9-55C3-4CBD-904D-E5ACEE496CC7}"/>
              </a:ext>
            </a:extLst>
          </p:cNvPr>
          <p:cNvSpPr txBox="1"/>
          <p:nvPr/>
        </p:nvSpPr>
        <p:spPr>
          <a:xfrm>
            <a:off x="111896" y="5019633"/>
            <a:ext cx="5555018" cy="344069"/>
          </a:xfrm>
          <a:prstGeom prst="rect">
            <a:avLst/>
          </a:prstGeom>
          <a:noFill/>
          <a:ln>
            <a:solidFill>
              <a:srgbClr val="CE4912"/>
            </a:solidFill>
          </a:ln>
        </p:spPr>
        <p:txBody>
          <a:bodyPr wrap="square">
            <a:spAutoFit/>
          </a:bodyPr>
          <a:lstStyle/>
          <a:p>
            <a:pPr lvl="0" algn="ctr" rtl="1">
              <a:lnSpc>
                <a:spcPct val="107000"/>
              </a:lnSpc>
              <a:spcAft>
                <a:spcPts val="800"/>
              </a:spcAft>
              <a:buSzPts val="1000"/>
              <a:tabLst>
                <a:tab pos="457200" algn="l"/>
              </a:tabLst>
            </a:pPr>
            <a:r>
              <a:rPr lang="ar-SA" sz="1600" dirty="0">
                <a:solidFill>
                  <a:srgbClr val="CE4912"/>
                </a:solidFill>
                <a:latin typeface="Calibri" panose="020F0502020204030204" pitchFamily="34" charset="0"/>
                <a:cs typeface="Calibri" panose="020F0502020204030204" pitchFamily="34" charset="0"/>
              </a:rPr>
              <a:t>بین واحد مرکزی</a:t>
            </a:r>
            <a:r>
              <a:rPr lang="en-US" sz="16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CU</a:t>
            </a:r>
            <a:r>
              <a:rPr lang="en-US" sz="1600" dirty="0">
                <a:solidFill>
                  <a:srgbClr val="CE4912"/>
                </a:solidFill>
                <a:latin typeface="Calibri" panose="020F0502020204030204" pitchFamily="34" charset="0"/>
                <a:cs typeface="Calibri" panose="020F0502020204030204" pitchFamily="34" charset="0"/>
              </a:rPr>
              <a:t>) </a:t>
            </a:r>
            <a:r>
              <a:rPr lang="ar-SA" sz="1600" dirty="0">
                <a:solidFill>
                  <a:srgbClr val="CE4912"/>
                </a:solidFill>
                <a:latin typeface="Calibri" panose="020F0502020204030204" pitchFamily="34" charset="0"/>
                <a:cs typeface="Calibri" panose="020F0502020204030204" pitchFamily="34" charset="0"/>
              </a:rPr>
              <a:t>و واحد توزیع‌شده</a:t>
            </a:r>
            <a:r>
              <a:rPr lang="en-US" sz="1600" dirty="0">
                <a:solidFill>
                  <a:srgbClr val="CE4912"/>
                </a:solidFill>
                <a:latin typeface="Calibri" panose="020F0502020204030204" pitchFamily="34" charset="0"/>
                <a:cs typeface="Calibri" panose="020F0502020204030204" pitchFamily="34" charset="0"/>
              </a:rPr>
              <a:t> (</a:t>
            </a:r>
            <a:r>
              <a:rPr lang="en-US" sz="1400" dirty="0">
                <a:solidFill>
                  <a:srgbClr val="CE4912"/>
                </a:solidFill>
                <a:latin typeface="Times New Roman" panose="02020603050405020304" pitchFamily="18" charset="0"/>
                <a:cs typeface="Times New Roman" panose="02020603050405020304" pitchFamily="18" charset="0"/>
              </a:rPr>
              <a:t>DU</a:t>
            </a:r>
            <a:r>
              <a:rPr lang="en-US" sz="1600" dirty="0">
                <a:solidFill>
                  <a:srgbClr val="CE4912"/>
                </a:solidFill>
                <a:latin typeface="Calibri" panose="020F0502020204030204" pitchFamily="34" charset="0"/>
                <a:cs typeface="Calibri" panose="020F0502020204030204" pitchFamily="34" charset="0"/>
              </a:rPr>
              <a:t>)</a:t>
            </a:r>
          </a:p>
        </p:txBody>
      </p:sp>
      <p:sp>
        <p:nvSpPr>
          <p:cNvPr id="13" name="TextBox 12">
            <a:extLst>
              <a:ext uri="{FF2B5EF4-FFF2-40B4-BE49-F238E27FC236}">
                <a16:creationId xmlns:a16="http://schemas.microsoft.com/office/drawing/2014/main" id="{284BAF52-BD4F-4943-8718-76BFC8DDBCD9}"/>
              </a:ext>
            </a:extLst>
          </p:cNvPr>
          <p:cNvSpPr txBox="1"/>
          <p:nvPr/>
        </p:nvSpPr>
        <p:spPr>
          <a:xfrm>
            <a:off x="140828" y="2652668"/>
            <a:ext cx="5555018" cy="344069"/>
          </a:xfrm>
          <a:prstGeom prst="rect">
            <a:avLst/>
          </a:prstGeom>
          <a:solidFill>
            <a:srgbClr val="CE4912"/>
          </a:solidFill>
        </p:spPr>
        <p:txBody>
          <a:bodyPr wrap="square">
            <a:spAutoFit/>
          </a:bodyPr>
          <a:lstStyle/>
          <a:p>
            <a:pPr marL="0" marR="0" algn="ctr" rtl="1">
              <a:lnSpc>
                <a:spcPct val="107000"/>
              </a:lnSpc>
              <a:spcBef>
                <a:spcPts val="0"/>
              </a:spcBef>
              <a:spcAft>
                <a:spcPts val="800"/>
              </a:spcAft>
            </a:pPr>
            <a:r>
              <a:rPr lang="ar-SA" sz="1600" b="1" dirty="0">
                <a:solidFill>
                  <a:schemeClr val="bg1"/>
                </a:solidFill>
                <a:latin typeface="Calibri" panose="020F0502020204030204" pitchFamily="34" charset="0"/>
                <a:cs typeface="Calibri" panose="020F0502020204030204" pitchFamily="34" charset="0"/>
              </a:rPr>
              <a:t>در شبکه</a:t>
            </a:r>
            <a:r>
              <a:rPr lang="en-US" sz="1600" b="1" dirty="0">
                <a:solidFill>
                  <a:schemeClr val="bg1"/>
                </a:solidFill>
                <a:latin typeface="Calibri" panose="020F0502020204030204" pitchFamily="34" charset="0"/>
                <a:cs typeface="Calibri" panose="020F0502020204030204" pitchFamily="34" charset="0"/>
              </a:rPr>
              <a:t>  5G </a:t>
            </a:r>
            <a:r>
              <a:rPr lang="ar-SA" sz="1600" b="1" dirty="0">
                <a:solidFill>
                  <a:schemeClr val="bg1"/>
                </a:solidFill>
                <a:latin typeface="Calibri" panose="020F0502020204030204" pitchFamily="34" charset="0"/>
                <a:cs typeface="Calibri" panose="020F0502020204030204" pitchFamily="34" charset="0"/>
              </a:rPr>
              <a:t>سه رابط وجود دارد </a:t>
            </a:r>
            <a:endParaRPr lang="en-US"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5013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4896ED-BE12-4A65-B9D2-D8861E1A8B9F}"/>
              </a:ext>
            </a:extLst>
          </p:cNvPr>
          <p:cNvSpPr txBox="1"/>
          <p:nvPr/>
        </p:nvSpPr>
        <p:spPr>
          <a:xfrm>
            <a:off x="0" y="0"/>
            <a:ext cx="12192000" cy="584775"/>
          </a:xfrm>
          <a:prstGeom prst="rect">
            <a:avLst/>
          </a:prstGeom>
          <a:solidFill>
            <a:srgbClr val="042C71"/>
          </a:solidFill>
        </p:spPr>
        <p:txBody>
          <a:bodyPr wrap="square" rtlCol="0">
            <a:spAutoFit/>
          </a:bodyPr>
          <a:lstStyle/>
          <a:p>
            <a:pPr algn="ctr" rtl="1"/>
            <a:r>
              <a:rPr lang="fa-IR" sz="1600" dirty="0">
                <a:solidFill>
                  <a:schemeClr val="bg1"/>
                </a:solidFill>
                <a:latin typeface="Calibri" panose="020F0502020204030204" pitchFamily="34" charset="0"/>
                <a:cs typeface="Calibri" panose="020F0502020204030204" pitchFamily="34" charset="0"/>
              </a:rPr>
              <a:t>تقسیم بندی </a:t>
            </a:r>
            <a:r>
              <a:rPr lang="en-US" sz="1600" dirty="0">
                <a:solidFill>
                  <a:schemeClr val="bg1"/>
                </a:solidFill>
                <a:latin typeface="Calibri" panose="020F0502020204030204" pitchFamily="34" charset="0"/>
                <a:cs typeface="Calibri" panose="020F0502020204030204" pitchFamily="34" charset="0"/>
              </a:rPr>
              <a:t>RAN</a:t>
            </a:r>
            <a:r>
              <a:rPr lang="fa-IR" sz="1600" dirty="0">
                <a:solidFill>
                  <a:schemeClr val="bg1"/>
                </a:solidFill>
                <a:latin typeface="Calibri" panose="020F0502020204030204" pitchFamily="34" charset="0"/>
                <a:cs typeface="Calibri" panose="020F0502020204030204" pitchFamily="34" charset="0"/>
              </a:rPr>
              <a:t> در شبکه های نسل ۵ به اپراتورها این امکان را می دهد تا شبکه را بر اساس نیازهای خاص هر منطقه و سرویس ، بهینه کنند.</a:t>
            </a:r>
          </a:p>
          <a:p>
            <a:pPr algn="ctr" rtl="1"/>
            <a:r>
              <a:rPr lang="fa-IR" sz="1600" dirty="0">
                <a:solidFill>
                  <a:schemeClr val="bg1"/>
                </a:solidFill>
                <a:latin typeface="Calibri" panose="020F0502020204030204" pitchFamily="34" charset="0"/>
                <a:cs typeface="Calibri" panose="020F0502020204030204" pitchFamily="34" charset="0"/>
              </a:rPr>
              <a:t>در اینجا سه عامل کلیدی در این فرایند آورده شده است :</a:t>
            </a:r>
            <a:endParaRPr lang="en-US" sz="1600" dirty="0">
              <a:solidFill>
                <a:schemeClr val="bg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0DB9432-73C0-4281-B5C5-5A44C4997F1F}"/>
              </a:ext>
            </a:extLst>
          </p:cNvPr>
          <p:cNvSpPr txBox="1">
            <a:spLocks/>
          </p:cNvSpPr>
          <p:nvPr/>
        </p:nvSpPr>
        <p:spPr>
          <a:xfrm>
            <a:off x="410148" y="809059"/>
            <a:ext cx="11235797" cy="1708504"/>
          </a:xfrm>
          <a:prstGeom prst="rect">
            <a:avLst/>
          </a:prstGeom>
          <a:noFill/>
          <a:ln w="19050">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200000"/>
              </a:lnSpc>
              <a:buNone/>
            </a:pPr>
            <a:r>
              <a:rPr lang="fa-IR" sz="1600" b="1" dirty="0">
                <a:solidFill>
                  <a:srgbClr val="042C71"/>
                </a:solidFill>
                <a:latin typeface="Calibri" panose="020F0502020204030204" pitchFamily="34" charset="0"/>
                <a:cs typeface="Calibri" panose="020F0502020204030204" pitchFamily="34" charset="0"/>
              </a:rPr>
              <a:t>یک . </a:t>
            </a:r>
            <a:r>
              <a:rPr lang="ar-SA" sz="1600" b="1" dirty="0">
                <a:solidFill>
                  <a:srgbClr val="042C71"/>
                </a:solidFill>
                <a:latin typeface="Calibri" panose="020F0502020204030204" pitchFamily="34" charset="0"/>
                <a:cs typeface="Calibri" panose="020F0502020204030204" pitchFamily="34" charset="0"/>
              </a:rPr>
              <a:t>نیاز به پشتیبانی از کیفیت خدمات خاص</a:t>
            </a:r>
            <a:r>
              <a:rPr lang="en-US" sz="1600" b="1"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QoS</a:t>
            </a:r>
            <a:r>
              <a:rPr lang="en-US" sz="1600" b="1" dirty="0">
                <a:solidFill>
                  <a:srgbClr val="042C71"/>
                </a:solidFill>
                <a:latin typeface="Calibri" panose="020F0502020204030204" pitchFamily="34" charset="0"/>
                <a:cs typeface="Calibri" panose="020F0502020204030204" pitchFamily="34" charset="0"/>
              </a:rPr>
              <a:t> – </a:t>
            </a:r>
            <a:r>
              <a:rPr lang="en-US" sz="1400" b="1" dirty="0">
                <a:solidFill>
                  <a:srgbClr val="042C71"/>
                </a:solidFill>
                <a:latin typeface="Times New Roman" panose="02020603050405020304" pitchFamily="18" charset="0"/>
                <a:cs typeface="Times New Roman" panose="02020603050405020304" pitchFamily="18" charset="0"/>
              </a:rPr>
              <a:t>Quality</a:t>
            </a:r>
            <a:r>
              <a:rPr lang="en-US" sz="1600" b="1"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of</a:t>
            </a:r>
            <a:r>
              <a:rPr lang="en-US" sz="1600" b="1"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Service</a:t>
            </a:r>
            <a:r>
              <a:rPr lang="en-US" sz="1600" b="1" dirty="0">
                <a:solidFill>
                  <a:srgbClr val="042C71"/>
                </a:solidFill>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برای سرویس‌های مختلف (کیفیت خدمات به معنای سطح تضمین شده‌ی عملکرد برای یک سرویس است)</a:t>
            </a:r>
            <a:endParaRPr lang="en-US" sz="1600" b="1" dirty="0">
              <a:solidFill>
                <a:srgbClr val="042C7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5FD466D-84C1-4702-8448-219897817E9B}"/>
              </a:ext>
            </a:extLst>
          </p:cNvPr>
          <p:cNvSpPr/>
          <p:nvPr/>
        </p:nvSpPr>
        <p:spPr>
          <a:xfrm>
            <a:off x="410149" y="705451"/>
            <a:ext cx="11235797" cy="1394496"/>
          </a:xfrm>
          <a:prstGeom prst="rect">
            <a:avLst/>
          </a:prstGeom>
          <a:noFill/>
          <a:ln>
            <a:solidFill>
              <a:srgbClr val="042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BF8340-1A61-401A-BA8A-F911EC40BAD1}"/>
              </a:ext>
            </a:extLst>
          </p:cNvPr>
          <p:cNvSpPr txBox="1"/>
          <p:nvPr/>
        </p:nvSpPr>
        <p:spPr>
          <a:xfrm>
            <a:off x="410148" y="2853412"/>
            <a:ext cx="10331157" cy="341179"/>
          </a:xfrm>
          <a:prstGeom prst="rect">
            <a:avLst/>
          </a:prstGeom>
          <a:solidFill>
            <a:srgbClr val="042C71">
              <a:alpha val="10000"/>
            </a:srgbClr>
          </a:solidFill>
          <a:ln>
            <a:solidFill>
              <a:srgbClr val="042C71"/>
            </a:solidFill>
          </a:ln>
        </p:spPr>
        <p:txBody>
          <a:bodyPr wrap="square" rtlCol="0">
            <a:spAutoFit/>
          </a:bodyPr>
          <a:lstStyle/>
          <a:p>
            <a:pPr marL="0" marR="0" lvl="1" algn="ctr" defTabSz="457200" rtl="1">
              <a:spcBef>
                <a:spcPts val="0"/>
              </a:spcBef>
              <a:spcAft>
                <a:spcPts val="800"/>
              </a:spcAft>
              <a:buSzPts val="1000"/>
              <a:tabLst>
                <a:tab pos="914400" algn="l"/>
              </a:tabLst>
            </a:pPr>
            <a:r>
              <a:rPr lang="fa-IR" sz="1600" dirty="0">
                <a:solidFill>
                  <a:srgbClr val="042C71"/>
                </a:solidFill>
                <a:latin typeface="Calibri" panose="020F0502020204030204" pitchFamily="34" charset="0"/>
                <a:cs typeface="Calibri" panose="020F0502020204030204" pitchFamily="34" charset="0"/>
              </a:rPr>
              <a:t>پهنای باند</a:t>
            </a:r>
            <a:r>
              <a:rPr lang="ar-SA" sz="1600" dirty="0">
                <a:solidFill>
                  <a:srgbClr val="042C71"/>
                </a:solidFill>
                <a:latin typeface="Calibri" panose="020F0502020204030204" pitchFamily="34" charset="0"/>
                <a:cs typeface="Calibri" panose="020F0502020204030204" pitchFamily="34" charset="0"/>
              </a:rPr>
              <a:t> پیشرفته</a:t>
            </a:r>
            <a:r>
              <a:rPr lang="en-US" sz="1600" dirty="0">
                <a:solidFill>
                  <a:srgbClr val="042C71"/>
                </a:solidFill>
                <a:latin typeface="Calibri" panose="020F0502020204030204" pitchFamily="34" charset="0"/>
                <a:cs typeface="Calibri" panose="020F0502020204030204" pitchFamily="34" charset="0"/>
              </a:rPr>
              <a:t> (</a:t>
            </a:r>
            <a:r>
              <a:rPr lang="en-US" sz="1400" b="1" dirty="0" err="1">
                <a:solidFill>
                  <a:srgbClr val="042C71"/>
                </a:solidFill>
                <a:latin typeface="Times New Roman" panose="02020603050405020304" pitchFamily="18" charset="0"/>
                <a:cs typeface="Times New Roman" panose="02020603050405020304" pitchFamily="18" charset="0"/>
              </a:rPr>
              <a:t>eMBB</a:t>
            </a:r>
            <a:r>
              <a:rPr lang="en-US" sz="1600" dirty="0">
                <a:solidFill>
                  <a:srgbClr val="042C71"/>
                </a:solidFill>
                <a:latin typeface="Calibri" panose="020F0502020204030204" pitchFamily="34" charset="0"/>
                <a:cs typeface="Calibri" panose="020F0502020204030204" pitchFamily="34" charset="0"/>
              </a:rPr>
              <a:t>) </a:t>
            </a:r>
          </a:p>
        </p:txBody>
      </p:sp>
      <p:cxnSp>
        <p:nvCxnSpPr>
          <p:cNvPr id="6" name="Straight Connector 5">
            <a:extLst>
              <a:ext uri="{FF2B5EF4-FFF2-40B4-BE49-F238E27FC236}">
                <a16:creationId xmlns:a16="http://schemas.microsoft.com/office/drawing/2014/main" id="{A8D2D8C2-AE66-476C-9C74-0B51A27DCDDC}"/>
              </a:ext>
            </a:extLst>
          </p:cNvPr>
          <p:cNvCxnSpPr>
            <a:cxnSpLocks/>
          </p:cNvCxnSpPr>
          <p:nvPr/>
        </p:nvCxnSpPr>
        <p:spPr>
          <a:xfrm flipH="1">
            <a:off x="10741306" y="3022690"/>
            <a:ext cx="1192193"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8AEA74-1002-4B78-81DC-ADF9877454AD}"/>
              </a:ext>
            </a:extLst>
          </p:cNvPr>
          <p:cNvCxnSpPr>
            <a:cxnSpLocks/>
          </p:cNvCxnSpPr>
          <p:nvPr/>
        </p:nvCxnSpPr>
        <p:spPr>
          <a:xfrm>
            <a:off x="11933499" y="1402699"/>
            <a:ext cx="0" cy="2966046"/>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009C0E-0549-4257-8566-87F9F4E749CA}"/>
              </a:ext>
            </a:extLst>
          </p:cNvPr>
          <p:cNvCxnSpPr>
            <a:cxnSpLocks/>
            <a:endCxn id="4" idx="3"/>
          </p:cNvCxnSpPr>
          <p:nvPr/>
        </p:nvCxnSpPr>
        <p:spPr>
          <a:xfrm flipH="1">
            <a:off x="11645946" y="1402699"/>
            <a:ext cx="287552" cy="0"/>
          </a:xfrm>
          <a:prstGeom prst="line">
            <a:avLst/>
          </a:prstGeom>
          <a:ln w="19050">
            <a:solidFill>
              <a:srgbClr val="042C7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478FE0-21C4-470B-9C74-79F9664BBBEA}"/>
              </a:ext>
            </a:extLst>
          </p:cNvPr>
          <p:cNvSpPr txBox="1"/>
          <p:nvPr/>
        </p:nvSpPr>
        <p:spPr>
          <a:xfrm>
            <a:off x="410148" y="3527818"/>
            <a:ext cx="10331157" cy="344069"/>
          </a:xfrm>
          <a:prstGeom prst="rect">
            <a:avLst/>
          </a:prstGeom>
          <a:solidFill>
            <a:srgbClr val="042C71">
              <a:alpha val="10000"/>
            </a:srgbClr>
          </a:solidFill>
          <a:ln>
            <a:solidFill>
              <a:srgbClr val="042C71"/>
            </a:solidFill>
          </a:ln>
        </p:spPr>
        <p:txBody>
          <a:bodyPr wrap="square" rtlCol="0">
            <a:spAutoFit/>
          </a:bodyPr>
          <a:lstStyle/>
          <a:p>
            <a:pPr marL="0" lvl="1" algn="ctr" defTabSz="457200" rtl="1">
              <a:lnSpc>
                <a:spcPct val="107000"/>
              </a:lnSpc>
              <a:spcAft>
                <a:spcPts val="800"/>
              </a:spcAft>
              <a:buSzPts val="1000"/>
              <a:tabLst>
                <a:tab pos="914400" algn="l"/>
              </a:tabLst>
            </a:pPr>
            <a:r>
              <a:rPr lang="ar-SA" sz="1600" dirty="0">
                <a:solidFill>
                  <a:srgbClr val="042C71"/>
                </a:solidFill>
                <a:latin typeface="Calibri" panose="020F0502020204030204" pitchFamily="34" charset="0"/>
                <a:cs typeface="Calibri" panose="020F0502020204030204" pitchFamily="34" charset="0"/>
              </a:rPr>
              <a:t>ارتباطات قابل اعتماد با تأخیر کم</a:t>
            </a:r>
            <a:r>
              <a:rPr lang="en-US" sz="1600"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URLLC</a:t>
            </a:r>
            <a:r>
              <a:rPr lang="en-US" sz="1600" dirty="0">
                <a:solidFill>
                  <a:srgbClr val="042C71"/>
                </a:solidFill>
                <a:latin typeface="Calibri" panose="020F0502020204030204" pitchFamily="34" charset="0"/>
                <a:cs typeface="Calibri" panose="020F0502020204030204" pitchFamily="34" charset="0"/>
              </a:rPr>
              <a:t>) </a:t>
            </a:r>
          </a:p>
        </p:txBody>
      </p:sp>
      <p:cxnSp>
        <p:nvCxnSpPr>
          <p:cNvPr id="22" name="Straight Connector 21">
            <a:extLst>
              <a:ext uri="{FF2B5EF4-FFF2-40B4-BE49-F238E27FC236}">
                <a16:creationId xmlns:a16="http://schemas.microsoft.com/office/drawing/2014/main" id="{6DF0C1CE-7172-4567-B538-0EE5E7D93687}"/>
              </a:ext>
            </a:extLst>
          </p:cNvPr>
          <p:cNvCxnSpPr>
            <a:cxnSpLocks/>
          </p:cNvCxnSpPr>
          <p:nvPr/>
        </p:nvCxnSpPr>
        <p:spPr>
          <a:xfrm flipH="1">
            <a:off x="10741306" y="3697096"/>
            <a:ext cx="1192193"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1FE176-02D4-4D4E-B0C0-ACB1B225B532}"/>
              </a:ext>
            </a:extLst>
          </p:cNvPr>
          <p:cNvSpPr txBox="1"/>
          <p:nvPr/>
        </p:nvSpPr>
        <p:spPr>
          <a:xfrm>
            <a:off x="410148" y="4199467"/>
            <a:ext cx="10331157" cy="344069"/>
          </a:xfrm>
          <a:prstGeom prst="rect">
            <a:avLst/>
          </a:prstGeom>
          <a:solidFill>
            <a:srgbClr val="042C71">
              <a:alpha val="10000"/>
            </a:srgbClr>
          </a:solidFill>
          <a:ln>
            <a:solidFill>
              <a:srgbClr val="042C71"/>
            </a:solidFill>
          </a:ln>
        </p:spPr>
        <p:txBody>
          <a:bodyPr wrap="square" rtlCol="0">
            <a:spAutoFit/>
          </a:bodyPr>
          <a:lstStyle/>
          <a:p>
            <a:pPr marL="0" lvl="1" algn="ctr" defTabSz="457200" rtl="1">
              <a:lnSpc>
                <a:spcPct val="107000"/>
              </a:lnSpc>
              <a:spcAft>
                <a:spcPts val="800"/>
              </a:spcAft>
              <a:buSzPts val="1000"/>
              <a:tabLst>
                <a:tab pos="914400" algn="l"/>
              </a:tabLst>
            </a:pPr>
            <a:r>
              <a:rPr lang="ar-SA" sz="1600" dirty="0">
                <a:solidFill>
                  <a:srgbClr val="042C71"/>
                </a:solidFill>
                <a:latin typeface="Calibri" panose="020F0502020204030204" pitchFamily="34" charset="0"/>
                <a:cs typeface="Calibri" panose="020F0502020204030204" pitchFamily="34" charset="0"/>
              </a:rPr>
              <a:t>ارتباطات گسترده ماشین</a:t>
            </a:r>
            <a:r>
              <a:rPr lang="fa-IR" sz="1600" dirty="0">
                <a:solidFill>
                  <a:srgbClr val="042C71"/>
                </a:solidFill>
                <a:latin typeface="Calibri" panose="020F0502020204030204" pitchFamily="34" charset="0"/>
                <a:cs typeface="Calibri" panose="020F0502020204030204" pitchFamily="34" charset="0"/>
              </a:rPr>
              <a:t>ی </a:t>
            </a:r>
            <a:r>
              <a:rPr lang="en-US" sz="1600" dirty="0">
                <a:solidFill>
                  <a:srgbClr val="042C71"/>
                </a:solidFill>
                <a:latin typeface="Calibri" panose="020F0502020204030204" pitchFamily="34" charset="0"/>
                <a:cs typeface="Calibri" panose="020F0502020204030204" pitchFamily="34" charset="0"/>
              </a:rPr>
              <a:t> (</a:t>
            </a:r>
            <a:r>
              <a:rPr lang="en-US" sz="1400" b="1" dirty="0" err="1">
                <a:solidFill>
                  <a:srgbClr val="042C71"/>
                </a:solidFill>
                <a:latin typeface="Times New Roman" panose="02020603050405020304" pitchFamily="18" charset="0"/>
                <a:cs typeface="Times New Roman" panose="02020603050405020304" pitchFamily="18" charset="0"/>
              </a:rPr>
              <a:t>mMTC</a:t>
            </a:r>
            <a:r>
              <a:rPr lang="en-US" sz="1600" dirty="0">
                <a:solidFill>
                  <a:srgbClr val="042C71"/>
                </a:solidFill>
                <a:latin typeface="Calibri" panose="020F0502020204030204" pitchFamily="34" charset="0"/>
                <a:cs typeface="Calibri" panose="020F0502020204030204" pitchFamily="34" charset="0"/>
              </a:rPr>
              <a:t>)</a:t>
            </a:r>
          </a:p>
        </p:txBody>
      </p:sp>
      <p:cxnSp>
        <p:nvCxnSpPr>
          <p:cNvPr id="28" name="Straight Connector 27">
            <a:extLst>
              <a:ext uri="{FF2B5EF4-FFF2-40B4-BE49-F238E27FC236}">
                <a16:creationId xmlns:a16="http://schemas.microsoft.com/office/drawing/2014/main" id="{A9A23BB8-C58E-4C4D-A8BA-314183A4EB9E}"/>
              </a:ext>
            </a:extLst>
          </p:cNvPr>
          <p:cNvCxnSpPr>
            <a:cxnSpLocks/>
          </p:cNvCxnSpPr>
          <p:nvPr/>
        </p:nvCxnSpPr>
        <p:spPr>
          <a:xfrm flipH="1">
            <a:off x="10741306" y="4368745"/>
            <a:ext cx="1192193"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819384-FB80-4B6E-8942-691F491354DB}"/>
              </a:ext>
            </a:extLst>
          </p:cNvPr>
          <p:cNvCxnSpPr>
            <a:cxnSpLocks/>
          </p:cNvCxnSpPr>
          <p:nvPr/>
        </p:nvCxnSpPr>
        <p:spPr>
          <a:xfrm>
            <a:off x="11331615" y="4368745"/>
            <a:ext cx="0" cy="1325999"/>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1EB6A5-5420-493C-A921-3B559DCAEC1B}"/>
              </a:ext>
            </a:extLst>
          </p:cNvPr>
          <p:cNvCxnSpPr>
            <a:cxnSpLocks/>
          </p:cNvCxnSpPr>
          <p:nvPr/>
        </p:nvCxnSpPr>
        <p:spPr>
          <a:xfrm flipH="1">
            <a:off x="8692587" y="5688259"/>
            <a:ext cx="2644815" cy="6485"/>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0AAC923-3E3B-4243-AF9A-BC1FB1646EF0}"/>
              </a:ext>
            </a:extLst>
          </p:cNvPr>
          <p:cNvSpPr txBox="1"/>
          <p:nvPr/>
        </p:nvSpPr>
        <p:spPr>
          <a:xfrm>
            <a:off x="410148" y="5415856"/>
            <a:ext cx="8276653" cy="1634037"/>
          </a:xfrm>
          <a:prstGeom prst="rect">
            <a:avLst/>
          </a:prstGeom>
          <a:noFill/>
        </p:spPr>
        <p:txBody>
          <a:bodyPr wrap="square" rtlCol="0">
            <a:spAutoFit/>
          </a:bodyPr>
          <a:lstStyle/>
          <a:p>
            <a:pPr marL="0" lvl="1" algn="just" defTabSz="457200" rtl="1">
              <a:lnSpc>
                <a:spcPct val="150000"/>
              </a:lnSpc>
              <a:spcAft>
                <a:spcPts val="800"/>
              </a:spcAft>
              <a:buSzPts val="1000"/>
              <a:tabLst>
                <a:tab pos="914400" algn="l"/>
              </a:tabLst>
            </a:pPr>
            <a:r>
              <a:rPr lang="ar-SA" sz="1600" dirty="0">
                <a:solidFill>
                  <a:srgbClr val="042C71"/>
                </a:solidFill>
                <a:latin typeface="Calibri" panose="020F0502020204030204" pitchFamily="34" charset="0"/>
                <a:cs typeface="Calibri" panose="020F0502020204030204" pitchFamily="34" charset="0"/>
              </a:rPr>
              <a:t>هر یک از این سرویس‌ها به سطح متفاوتی از کیفیت خدمات</a:t>
            </a:r>
            <a:r>
              <a:rPr lang="en-US" sz="1600"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QoS</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نیاز دارند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برای مثال</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URLLC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نیازمند تأخیر بسیار پایین است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در حالی که</a:t>
            </a:r>
            <a:r>
              <a:rPr lang="en-US" sz="1600" dirty="0">
                <a:solidFill>
                  <a:srgbClr val="042C71"/>
                </a:solidFill>
                <a:latin typeface="Calibri" panose="020F0502020204030204" pitchFamily="34" charset="0"/>
                <a:cs typeface="Calibri" panose="020F0502020204030204" pitchFamily="34" charset="0"/>
              </a:rPr>
              <a:t> </a:t>
            </a:r>
            <a:r>
              <a:rPr lang="en-US" sz="1400" b="1" dirty="0" err="1">
                <a:solidFill>
                  <a:srgbClr val="042C71"/>
                </a:solidFill>
                <a:latin typeface="Times New Roman" panose="02020603050405020304" pitchFamily="18" charset="0"/>
                <a:cs typeface="Times New Roman" panose="02020603050405020304" pitchFamily="18" charset="0"/>
              </a:rPr>
              <a:t>eMBB</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بیشتر به نرخ داده بالا اهمیت می‌دهد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باتقسیم‌بندی</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400" b="1" dirty="0">
                <a:solidFill>
                  <a:srgbClr val="042C71"/>
                </a:solidFill>
                <a:latin typeface="Times New Roman" panose="02020603050405020304" pitchFamily="18" charset="0"/>
                <a:cs typeface="Times New Roman" panose="02020603050405020304" pitchFamily="18" charset="0"/>
              </a:rPr>
              <a:t>RAN</a:t>
            </a:r>
            <a:r>
              <a:rPr lang="ar-SA" sz="1600" dirty="0">
                <a:solidFill>
                  <a:srgbClr val="042C71"/>
                </a:solidFill>
                <a:latin typeface="Calibri" panose="020F0502020204030204" pitchFamily="34" charset="0"/>
                <a:cs typeface="Calibri" panose="020F0502020204030204" pitchFamily="34" charset="0"/>
              </a:rPr>
              <a:t>، اپراتورها می‌توانند پردازش‌های مربوط به هر سرویس را به بخش‌های مختلف شبکه اختصاص دهند</a:t>
            </a:r>
            <a:r>
              <a:rPr lang="en-US" sz="1600" dirty="0">
                <a:solidFill>
                  <a:srgbClr val="042C71"/>
                </a:solidFill>
                <a:latin typeface="Calibri" panose="020F0502020204030204" pitchFamily="34" charset="0"/>
                <a:cs typeface="Calibri" panose="020F0502020204030204" pitchFamily="34" charset="0"/>
              </a:rPr>
              <a:t>.</a:t>
            </a:r>
          </a:p>
          <a:p>
            <a:pPr marL="285750" lvl="1" indent="-285750" algn="just" defTabSz="457200" rtl="1">
              <a:lnSpc>
                <a:spcPct val="150000"/>
              </a:lnSpc>
              <a:spcAft>
                <a:spcPts val="800"/>
              </a:spcAft>
              <a:buSzPts val="1000"/>
              <a:buFont typeface="Arial" panose="020B0604020202020204" pitchFamily="34" charset="0"/>
              <a:buChar char="•"/>
              <a:tabLst>
                <a:tab pos="914400" algn="l"/>
              </a:tabLst>
            </a:pPr>
            <a:endParaRPr lang="en-US" sz="1600" dirty="0">
              <a:solidFill>
                <a:srgbClr val="042C7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279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4896ED-BE12-4A65-B9D2-D8861E1A8B9F}"/>
              </a:ext>
            </a:extLst>
          </p:cNvPr>
          <p:cNvSpPr txBox="1"/>
          <p:nvPr/>
        </p:nvSpPr>
        <p:spPr>
          <a:xfrm>
            <a:off x="0" y="0"/>
            <a:ext cx="12192000" cy="584775"/>
          </a:xfrm>
          <a:prstGeom prst="rect">
            <a:avLst/>
          </a:prstGeom>
          <a:solidFill>
            <a:srgbClr val="042C71"/>
          </a:solidFill>
        </p:spPr>
        <p:txBody>
          <a:bodyPr wrap="square" rtlCol="0">
            <a:spAutoFit/>
          </a:bodyPr>
          <a:lstStyle/>
          <a:p>
            <a:pPr algn="ctr" rtl="1"/>
            <a:r>
              <a:rPr lang="fa-IR" sz="1600" dirty="0">
                <a:solidFill>
                  <a:schemeClr val="bg1"/>
                </a:solidFill>
                <a:latin typeface="Calibri" panose="020F0502020204030204" pitchFamily="34" charset="0"/>
                <a:cs typeface="Calibri" panose="020F0502020204030204" pitchFamily="34" charset="0"/>
              </a:rPr>
              <a:t>تقسیم بندی </a:t>
            </a:r>
            <a:r>
              <a:rPr lang="en-US" sz="1600" dirty="0">
                <a:solidFill>
                  <a:schemeClr val="bg1"/>
                </a:solidFill>
                <a:latin typeface="Calibri" panose="020F0502020204030204" pitchFamily="34" charset="0"/>
                <a:cs typeface="Calibri" panose="020F0502020204030204" pitchFamily="34" charset="0"/>
              </a:rPr>
              <a:t>RAN</a:t>
            </a:r>
            <a:r>
              <a:rPr lang="fa-IR" sz="1600" dirty="0">
                <a:solidFill>
                  <a:schemeClr val="bg1"/>
                </a:solidFill>
                <a:latin typeface="Calibri" panose="020F0502020204030204" pitchFamily="34" charset="0"/>
                <a:cs typeface="Calibri" panose="020F0502020204030204" pitchFamily="34" charset="0"/>
              </a:rPr>
              <a:t> در شبکه های نسل ۵ به اپراتورها این امکان را می دهد تا شبکه را بر اساس نیازهای خاص هر منطقه و سرویس ، بهینه کنند.</a:t>
            </a:r>
          </a:p>
          <a:p>
            <a:pPr algn="ctr" rtl="1"/>
            <a:r>
              <a:rPr lang="fa-IR" sz="1600" dirty="0">
                <a:solidFill>
                  <a:schemeClr val="bg1"/>
                </a:solidFill>
                <a:latin typeface="Calibri" panose="020F0502020204030204" pitchFamily="34" charset="0"/>
                <a:cs typeface="Calibri" panose="020F0502020204030204" pitchFamily="34" charset="0"/>
              </a:rPr>
              <a:t>در اینجا سه عامل کلیدی در این فرایند آورده شده است :</a:t>
            </a:r>
            <a:endParaRPr lang="en-US" sz="1600" dirty="0">
              <a:solidFill>
                <a:schemeClr val="bg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0DB9432-73C0-4281-B5C5-5A44C4997F1F}"/>
              </a:ext>
            </a:extLst>
          </p:cNvPr>
          <p:cNvSpPr txBox="1">
            <a:spLocks/>
          </p:cNvSpPr>
          <p:nvPr/>
        </p:nvSpPr>
        <p:spPr>
          <a:xfrm>
            <a:off x="478101" y="1031528"/>
            <a:ext cx="11235797" cy="1708504"/>
          </a:xfrm>
          <a:prstGeom prst="rect">
            <a:avLst/>
          </a:prstGeom>
          <a:noFill/>
          <a:ln w="19050">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200000"/>
              </a:lnSpc>
              <a:buNone/>
            </a:pPr>
            <a:r>
              <a:rPr lang="fa-IR" sz="1600" b="1" dirty="0">
                <a:solidFill>
                  <a:srgbClr val="042C71"/>
                </a:solidFill>
                <a:latin typeface="Calibri" panose="020F0502020204030204" pitchFamily="34" charset="0"/>
                <a:cs typeface="Calibri" panose="020F0502020204030204" pitchFamily="34" charset="0"/>
              </a:rPr>
              <a:t>دو . </a:t>
            </a:r>
            <a:r>
              <a:rPr lang="ar-SA" sz="1600" b="1" dirty="0">
                <a:solidFill>
                  <a:srgbClr val="042C71"/>
                </a:solidFill>
                <a:latin typeface="Calibri" panose="020F0502020204030204" pitchFamily="34" charset="0"/>
                <a:cs typeface="Calibri" panose="020F0502020204030204" pitchFamily="34" charset="0"/>
              </a:rPr>
              <a:t>پشتیبانی از تراکم کاربر و تقاضای بار خاص در هر منطقه جغرافیایی (حجم و میزان ترافیک استفاده از شبکه)</a:t>
            </a:r>
            <a:endParaRPr lang="en-US" sz="1600" b="1" dirty="0">
              <a:solidFill>
                <a:srgbClr val="042C7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5FD466D-84C1-4702-8448-219897817E9B}"/>
              </a:ext>
            </a:extLst>
          </p:cNvPr>
          <p:cNvSpPr/>
          <p:nvPr/>
        </p:nvSpPr>
        <p:spPr>
          <a:xfrm>
            <a:off x="410149" y="705451"/>
            <a:ext cx="11235797" cy="1394496"/>
          </a:xfrm>
          <a:prstGeom prst="rect">
            <a:avLst/>
          </a:prstGeom>
          <a:noFill/>
          <a:ln>
            <a:solidFill>
              <a:srgbClr val="FAE2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BF8340-1A61-401A-BA8A-F911EC40BAD1}"/>
              </a:ext>
            </a:extLst>
          </p:cNvPr>
          <p:cNvSpPr txBox="1"/>
          <p:nvPr/>
        </p:nvSpPr>
        <p:spPr>
          <a:xfrm>
            <a:off x="376173" y="2718920"/>
            <a:ext cx="10331157" cy="792781"/>
          </a:xfrm>
          <a:prstGeom prst="rect">
            <a:avLst/>
          </a:prstGeom>
          <a:solidFill>
            <a:srgbClr val="FAE250">
              <a:alpha val="10000"/>
            </a:srgbClr>
          </a:solidFill>
          <a:ln>
            <a:solidFill>
              <a:srgbClr val="FAE250"/>
            </a:solidFill>
          </a:ln>
        </p:spPr>
        <p:txBody>
          <a:bodyPr wrap="square" rtlCol="0">
            <a:spAutoFit/>
          </a:bodyPr>
          <a:lstStyle/>
          <a:p>
            <a:pPr marR="0" lvl="0" algn="ctr" rtl="1">
              <a:lnSpc>
                <a:spcPct val="150000"/>
              </a:lnSpc>
              <a:spcBef>
                <a:spcPts val="0"/>
              </a:spcBef>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تراکم کاربر در مناطق مختلف شبکه متفاوت است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در مناطق پرجمعیت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تعداد کاربران بیشتر و تقاضای بار شبکه (ترافیک) بالاتر است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در حالی که در مناطق کم‌جمعیت کاربران کمتری وجود دارد</a:t>
            </a:r>
            <a:endParaRPr lang="en-US" sz="1600" dirty="0">
              <a:solidFill>
                <a:srgbClr val="042C7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A8D2D8C2-AE66-476C-9C74-0B51A27DCDDC}"/>
              </a:ext>
            </a:extLst>
          </p:cNvPr>
          <p:cNvCxnSpPr>
            <a:cxnSpLocks/>
            <a:endCxn id="5" idx="3"/>
          </p:cNvCxnSpPr>
          <p:nvPr/>
        </p:nvCxnSpPr>
        <p:spPr>
          <a:xfrm flipH="1" flipV="1">
            <a:off x="10707330" y="3115311"/>
            <a:ext cx="1226168" cy="6334"/>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8AEA74-1002-4B78-81DC-ADF9877454AD}"/>
              </a:ext>
            </a:extLst>
          </p:cNvPr>
          <p:cNvCxnSpPr>
            <a:cxnSpLocks/>
          </p:cNvCxnSpPr>
          <p:nvPr/>
        </p:nvCxnSpPr>
        <p:spPr>
          <a:xfrm flipH="1">
            <a:off x="11933498" y="1402699"/>
            <a:ext cx="1" cy="4078023"/>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009C0E-0549-4257-8566-87F9F4E749CA}"/>
              </a:ext>
            </a:extLst>
          </p:cNvPr>
          <p:cNvCxnSpPr>
            <a:cxnSpLocks/>
            <a:endCxn id="4" idx="3"/>
          </p:cNvCxnSpPr>
          <p:nvPr/>
        </p:nvCxnSpPr>
        <p:spPr>
          <a:xfrm flipH="1">
            <a:off x="11645946" y="1402699"/>
            <a:ext cx="287552" cy="0"/>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478FE0-21C4-470B-9C74-79F9664BBBEA}"/>
              </a:ext>
            </a:extLst>
          </p:cNvPr>
          <p:cNvSpPr txBox="1"/>
          <p:nvPr/>
        </p:nvSpPr>
        <p:spPr>
          <a:xfrm>
            <a:off x="376172" y="3965551"/>
            <a:ext cx="10331157" cy="792781"/>
          </a:xfrm>
          <a:prstGeom prst="rect">
            <a:avLst/>
          </a:prstGeom>
          <a:solidFill>
            <a:srgbClr val="FAE250">
              <a:alpha val="10000"/>
            </a:srgbClr>
          </a:solidFill>
          <a:ln>
            <a:solidFill>
              <a:srgbClr val="FAE250"/>
            </a:solidFill>
          </a:ln>
        </p:spPr>
        <p:txBody>
          <a:bodyPr wrap="square" rtlCol="0">
            <a:spAutoFit/>
          </a:bodyPr>
          <a:lstStyle/>
          <a:p>
            <a:pPr marR="0" lvl="0" algn="ctr" rtl="1">
              <a:lnSpc>
                <a:spcPct val="150000"/>
              </a:lnSpc>
              <a:spcBef>
                <a:spcPts val="0"/>
              </a:spcBef>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تقسیم‌بندی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RAN</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به اپراتورها این امکان را می‌دهد تا منابع شبکه را بر اساس تقاضای مناطق مختلف تخصیص دهند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در مناطق پرجمعیت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می‌توان از  </a:t>
            </a:r>
            <a:r>
              <a:rPr lang="en-US" sz="1600" dirty="0">
                <a:solidFill>
                  <a:srgbClr val="042C71"/>
                </a:solidFill>
                <a:latin typeface="Calibri" panose="020F0502020204030204" pitchFamily="34" charset="0"/>
                <a:cs typeface="Calibri" panose="020F0502020204030204" pitchFamily="34" charset="0"/>
              </a:rPr>
              <a:t>(</a:t>
            </a:r>
            <a:r>
              <a:rPr lang="en-US" sz="1400" dirty="0">
                <a:solidFill>
                  <a:srgbClr val="042C71"/>
                </a:solidFill>
                <a:latin typeface="Times New Roman" panose="02020603050405020304" pitchFamily="18" charset="0"/>
                <a:cs typeface="Times New Roman" panose="02020603050405020304" pitchFamily="18" charset="0"/>
              </a:rPr>
              <a:t>CU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a:t>
            </a:r>
            <a:r>
              <a:rPr lang="en-US" sz="1600" dirty="0">
                <a:solidFill>
                  <a:srgbClr val="042C71"/>
                </a:solidFill>
                <a:latin typeface="Calibri" panose="020F0502020204030204" pitchFamily="34" charset="0"/>
                <a:cs typeface="Calibri" panose="020F0502020204030204" pitchFamily="34" charset="0"/>
              </a:rPr>
              <a:t>(</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 ظرفیت بالا استفاده کرد</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در حالی که در مناطق کم‌جمعیت می‌توان از واحدهای با ظرفیت پایین‌تر استفاده کرد</a:t>
            </a:r>
            <a:endParaRPr lang="en-US" sz="1600" dirty="0">
              <a:solidFill>
                <a:srgbClr val="042C71"/>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6DF0C1CE-7172-4567-B538-0EE5E7D93687}"/>
              </a:ext>
            </a:extLst>
          </p:cNvPr>
          <p:cNvCxnSpPr>
            <a:cxnSpLocks/>
          </p:cNvCxnSpPr>
          <p:nvPr/>
        </p:nvCxnSpPr>
        <p:spPr>
          <a:xfrm flipH="1">
            <a:off x="10741305" y="4361942"/>
            <a:ext cx="1192193" cy="0"/>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1FE176-02D4-4D4E-B0C0-ACB1B225B532}"/>
              </a:ext>
            </a:extLst>
          </p:cNvPr>
          <p:cNvSpPr txBox="1"/>
          <p:nvPr/>
        </p:nvSpPr>
        <p:spPr>
          <a:xfrm>
            <a:off x="376171" y="5268998"/>
            <a:ext cx="10331157" cy="423449"/>
          </a:xfrm>
          <a:prstGeom prst="rect">
            <a:avLst/>
          </a:prstGeom>
          <a:solidFill>
            <a:srgbClr val="FAE250">
              <a:alpha val="10000"/>
            </a:srgbClr>
          </a:solidFill>
          <a:ln>
            <a:solidFill>
              <a:srgbClr val="FAE250"/>
            </a:solidFill>
          </a:ln>
        </p:spPr>
        <p:txBody>
          <a:bodyPr wrap="square" rtlCol="0">
            <a:spAutoFit/>
          </a:bodyPr>
          <a:lstStyle/>
          <a:p>
            <a:pPr marL="0" lvl="1" algn="ctr" defTabSz="457200" rtl="1">
              <a:lnSpc>
                <a:spcPct val="150000"/>
              </a:lnSpc>
              <a:spcAft>
                <a:spcPts val="800"/>
              </a:spcAft>
              <a:buSzPts val="1000"/>
              <a:tabLst>
                <a:tab pos="914400" algn="l"/>
              </a:tabLst>
            </a:pPr>
            <a:r>
              <a:rPr lang="ar-SA" sz="1600" dirty="0">
                <a:solidFill>
                  <a:srgbClr val="042C71"/>
                </a:solidFill>
                <a:latin typeface="Calibri" panose="020F0502020204030204" pitchFamily="34" charset="0"/>
                <a:cs typeface="Calibri" panose="020F0502020204030204" pitchFamily="34" charset="0"/>
              </a:rPr>
              <a:t>این امر باعث می‌شود تا استفاده از منابع شبکه بهینه شود و هزینه‌ی راه‌اندازی و نگهداری کاهش یابد</a:t>
            </a:r>
            <a:endParaRPr lang="en-US" sz="1600" dirty="0">
              <a:solidFill>
                <a:srgbClr val="042C71"/>
              </a:solidFill>
              <a:latin typeface="Calibri" panose="020F0502020204030204" pitchFamily="34" charset="0"/>
              <a:cs typeface="Calibri" panose="020F0502020204030204" pitchFamily="34" charset="0"/>
            </a:endParaRPr>
          </a:p>
        </p:txBody>
      </p:sp>
      <p:cxnSp>
        <p:nvCxnSpPr>
          <p:cNvPr id="28" name="Straight Connector 27">
            <a:extLst>
              <a:ext uri="{FF2B5EF4-FFF2-40B4-BE49-F238E27FC236}">
                <a16:creationId xmlns:a16="http://schemas.microsoft.com/office/drawing/2014/main" id="{A9A23BB8-C58E-4C4D-A8BA-314183A4EB9E}"/>
              </a:ext>
            </a:extLst>
          </p:cNvPr>
          <p:cNvCxnSpPr>
            <a:cxnSpLocks/>
          </p:cNvCxnSpPr>
          <p:nvPr/>
        </p:nvCxnSpPr>
        <p:spPr>
          <a:xfrm flipH="1">
            <a:off x="10741306" y="4368745"/>
            <a:ext cx="1192193" cy="0"/>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545E55-FAA2-489D-8F6D-6A78CEEDED97}"/>
              </a:ext>
            </a:extLst>
          </p:cNvPr>
          <p:cNvCxnSpPr>
            <a:cxnSpLocks/>
            <a:endCxn id="27" idx="3"/>
          </p:cNvCxnSpPr>
          <p:nvPr/>
        </p:nvCxnSpPr>
        <p:spPr>
          <a:xfrm flipH="1">
            <a:off x="10707328" y="5480723"/>
            <a:ext cx="1226170" cy="0"/>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34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4896ED-BE12-4A65-B9D2-D8861E1A8B9F}"/>
              </a:ext>
            </a:extLst>
          </p:cNvPr>
          <p:cNvSpPr txBox="1"/>
          <p:nvPr/>
        </p:nvSpPr>
        <p:spPr>
          <a:xfrm>
            <a:off x="0" y="0"/>
            <a:ext cx="12192000" cy="584775"/>
          </a:xfrm>
          <a:prstGeom prst="rect">
            <a:avLst/>
          </a:prstGeom>
          <a:solidFill>
            <a:srgbClr val="042C71"/>
          </a:solidFill>
        </p:spPr>
        <p:txBody>
          <a:bodyPr wrap="square" rtlCol="0">
            <a:spAutoFit/>
          </a:bodyPr>
          <a:lstStyle/>
          <a:p>
            <a:pPr algn="ctr" rtl="1"/>
            <a:r>
              <a:rPr lang="fa-IR" sz="1600" dirty="0">
                <a:solidFill>
                  <a:schemeClr val="bg1"/>
                </a:solidFill>
                <a:latin typeface="Calibri" panose="020F0502020204030204" pitchFamily="34" charset="0"/>
                <a:cs typeface="Calibri" panose="020F0502020204030204" pitchFamily="34" charset="0"/>
              </a:rPr>
              <a:t>تقسیم بندی </a:t>
            </a:r>
            <a:r>
              <a:rPr lang="en-US" sz="1600" dirty="0">
                <a:solidFill>
                  <a:schemeClr val="bg1"/>
                </a:solidFill>
                <a:latin typeface="Calibri" panose="020F0502020204030204" pitchFamily="34" charset="0"/>
                <a:cs typeface="Calibri" panose="020F0502020204030204" pitchFamily="34" charset="0"/>
              </a:rPr>
              <a:t>RAN</a:t>
            </a:r>
            <a:r>
              <a:rPr lang="fa-IR" sz="1600" dirty="0">
                <a:solidFill>
                  <a:schemeClr val="bg1"/>
                </a:solidFill>
                <a:latin typeface="Calibri" panose="020F0502020204030204" pitchFamily="34" charset="0"/>
                <a:cs typeface="Calibri" panose="020F0502020204030204" pitchFamily="34" charset="0"/>
              </a:rPr>
              <a:t> در شبکه های نسل ۵ به اپراتورها این امکان را می دهد تا شبکه را بر اساس نیازهای خاص هر منطقه و سرویس ، بهینه کنند.</a:t>
            </a:r>
          </a:p>
          <a:p>
            <a:pPr algn="ctr" rtl="1"/>
            <a:r>
              <a:rPr lang="fa-IR" sz="1600" dirty="0">
                <a:solidFill>
                  <a:schemeClr val="bg1"/>
                </a:solidFill>
                <a:latin typeface="Calibri" panose="020F0502020204030204" pitchFamily="34" charset="0"/>
                <a:cs typeface="Calibri" panose="020F0502020204030204" pitchFamily="34" charset="0"/>
              </a:rPr>
              <a:t>در اینجا سه عامل کلیدی در این فرایند آورده شده است :</a:t>
            </a:r>
            <a:endParaRPr lang="en-US" sz="1600" dirty="0">
              <a:solidFill>
                <a:schemeClr val="bg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0DB9432-73C0-4281-B5C5-5A44C4997F1F}"/>
              </a:ext>
            </a:extLst>
          </p:cNvPr>
          <p:cNvSpPr txBox="1">
            <a:spLocks/>
          </p:cNvSpPr>
          <p:nvPr/>
        </p:nvSpPr>
        <p:spPr>
          <a:xfrm>
            <a:off x="478101" y="899125"/>
            <a:ext cx="11235797" cy="1708504"/>
          </a:xfrm>
          <a:prstGeom prst="rect">
            <a:avLst/>
          </a:prstGeom>
          <a:noFill/>
          <a:ln w="19050">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200000"/>
              </a:lnSpc>
              <a:buNone/>
            </a:pPr>
            <a:r>
              <a:rPr lang="fa-IR" sz="1600" b="1" dirty="0">
                <a:solidFill>
                  <a:srgbClr val="042C71"/>
                </a:solidFill>
                <a:latin typeface="Calibri" panose="020F0502020204030204" pitchFamily="34" charset="0"/>
                <a:cs typeface="Calibri" panose="020F0502020204030204" pitchFamily="34" charset="0"/>
              </a:rPr>
              <a:t>سه . </a:t>
            </a:r>
            <a:r>
              <a:rPr lang="ar-SA" sz="1600" b="1" dirty="0">
                <a:solidFill>
                  <a:srgbClr val="042C71"/>
                </a:solidFill>
                <a:latin typeface="Calibri" panose="020F0502020204030204" pitchFamily="34" charset="0"/>
                <a:cs typeface="Calibri" panose="020F0502020204030204" pitchFamily="34" charset="0"/>
              </a:rPr>
              <a:t>در دسترس بودن شبکه‌های انتقال با سطوح کارایی مختلف (شبکه انتقال، شبکه‌ای است که وظیفه‌ی انتقال داده‌ها بین بخش‌های مختلف شبکه را برعهده دارد)</a:t>
            </a:r>
            <a:endParaRPr lang="en-US" sz="1600" b="1" dirty="0">
              <a:solidFill>
                <a:srgbClr val="042C7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5FD466D-84C1-4702-8448-219897817E9B}"/>
              </a:ext>
            </a:extLst>
          </p:cNvPr>
          <p:cNvSpPr/>
          <p:nvPr/>
        </p:nvSpPr>
        <p:spPr>
          <a:xfrm>
            <a:off x="410149" y="705451"/>
            <a:ext cx="11235797" cy="1394496"/>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BF8340-1A61-401A-BA8A-F911EC40BAD1}"/>
              </a:ext>
            </a:extLst>
          </p:cNvPr>
          <p:cNvSpPr txBox="1"/>
          <p:nvPr/>
        </p:nvSpPr>
        <p:spPr>
          <a:xfrm>
            <a:off x="376173" y="2718920"/>
            <a:ext cx="10331157" cy="423449"/>
          </a:xfrm>
          <a:prstGeom prst="rect">
            <a:avLst/>
          </a:prstGeom>
          <a:solidFill>
            <a:srgbClr val="CE4912">
              <a:alpha val="10000"/>
            </a:srgbClr>
          </a:solidFill>
          <a:ln>
            <a:solidFill>
              <a:srgbClr val="CE4912"/>
            </a:solidFill>
          </a:ln>
        </p:spPr>
        <p:txBody>
          <a:bodyPr wrap="square" rtlCol="0">
            <a:spAutoFit/>
          </a:bodyPr>
          <a:lstStyle/>
          <a:p>
            <a:pPr algn="ctr" rtl="1">
              <a:lnSpc>
                <a:spcPct val="150000"/>
              </a:lnSpc>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هزینه‌های مربوط به راه‌اندازی و نگهداری شبکه‌های انتقال، به ویژه فیبر نوری، بالا است</a:t>
            </a:r>
            <a:endParaRPr lang="en-US" sz="1600" dirty="0">
              <a:solidFill>
                <a:srgbClr val="042C7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A8D2D8C2-AE66-476C-9C74-0B51A27DCDDC}"/>
              </a:ext>
            </a:extLst>
          </p:cNvPr>
          <p:cNvCxnSpPr>
            <a:cxnSpLocks/>
            <a:endCxn id="5" idx="3"/>
          </p:cNvCxnSpPr>
          <p:nvPr/>
        </p:nvCxnSpPr>
        <p:spPr>
          <a:xfrm flipH="1" flipV="1">
            <a:off x="10707330" y="2930645"/>
            <a:ext cx="1226168" cy="6603"/>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8AEA74-1002-4B78-81DC-ADF9877454AD}"/>
              </a:ext>
            </a:extLst>
          </p:cNvPr>
          <p:cNvCxnSpPr>
            <a:cxnSpLocks/>
          </p:cNvCxnSpPr>
          <p:nvPr/>
        </p:nvCxnSpPr>
        <p:spPr>
          <a:xfrm flipH="1">
            <a:off x="11933499" y="1402699"/>
            <a:ext cx="1" cy="4302464"/>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009C0E-0549-4257-8566-87F9F4E749CA}"/>
              </a:ext>
            </a:extLst>
          </p:cNvPr>
          <p:cNvCxnSpPr>
            <a:cxnSpLocks/>
            <a:endCxn id="4" idx="3"/>
          </p:cNvCxnSpPr>
          <p:nvPr/>
        </p:nvCxnSpPr>
        <p:spPr>
          <a:xfrm flipH="1">
            <a:off x="11645946" y="1402699"/>
            <a:ext cx="287552" cy="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478FE0-21C4-470B-9C74-79F9664BBBEA}"/>
              </a:ext>
            </a:extLst>
          </p:cNvPr>
          <p:cNvSpPr txBox="1"/>
          <p:nvPr/>
        </p:nvSpPr>
        <p:spPr>
          <a:xfrm>
            <a:off x="376170" y="3413123"/>
            <a:ext cx="10331157" cy="423449"/>
          </a:xfrm>
          <a:prstGeom prst="rect">
            <a:avLst/>
          </a:prstGeom>
          <a:solidFill>
            <a:srgbClr val="CE4912">
              <a:alpha val="10000"/>
            </a:srgbClr>
          </a:solidFill>
          <a:ln>
            <a:solidFill>
              <a:srgbClr val="CE4912"/>
            </a:solidFill>
          </a:ln>
        </p:spPr>
        <p:txBody>
          <a:bodyPr wrap="square" rtlCol="0">
            <a:spAutoFit/>
          </a:bodyPr>
          <a:lstStyle/>
          <a:p>
            <a:pPr algn="ctr" rtl="1">
              <a:lnSpc>
                <a:spcPct val="150000"/>
              </a:lnSpc>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در تقسیم‌بندی</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RAN</a:t>
            </a:r>
            <a:r>
              <a:rPr lang="ar-SA" sz="1600" dirty="0">
                <a:solidFill>
                  <a:srgbClr val="042C71"/>
                </a:solidFill>
                <a:latin typeface="Calibri" panose="020F0502020204030204" pitchFamily="34" charset="0"/>
                <a:cs typeface="Calibri" panose="020F0502020204030204" pitchFamily="34" charset="0"/>
              </a:rPr>
              <a:t>، اپراتورها می‌توانند نوع و ظرفیت شبکه انتقال را بر اساس نیازهای سرویس و تراکم کاربر در هر منطقه انتخاب کنند</a:t>
            </a:r>
            <a:endParaRPr lang="en-US" sz="1600" dirty="0">
              <a:solidFill>
                <a:srgbClr val="042C7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C71FE176-02D4-4D4E-B0C0-ACB1B225B532}"/>
              </a:ext>
            </a:extLst>
          </p:cNvPr>
          <p:cNvSpPr txBox="1"/>
          <p:nvPr/>
        </p:nvSpPr>
        <p:spPr>
          <a:xfrm>
            <a:off x="376170" y="4164101"/>
            <a:ext cx="10331157" cy="792781"/>
          </a:xfrm>
          <a:prstGeom prst="rect">
            <a:avLst/>
          </a:prstGeom>
          <a:solidFill>
            <a:srgbClr val="CE4912">
              <a:alpha val="10000"/>
            </a:srgbClr>
          </a:solidFill>
          <a:ln>
            <a:solidFill>
              <a:srgbClr val="CE4912"/>
            </a:solidFill>
          </a:ln>
        </p:spPr>
        <p:txBody>
          <a:bodyPr wrap="square" rtlCol="0">
            <a:spAutoFit/>
          </a:bodyPr>
          <a:lstStyle>
            <a:defPPr>
              <a:defRPr lang="en-US"/>
            </a:defPPr>
            <a:lvl1pPr algn="ctr" rtl="1">
              <a:lnSpc>
                <a:spcPct val="150000"/>
              </a:lnSpc>
              <a:spcAft>
                <a:spcPts val="800"/>
              </a:spcAft>
              <a:buSzPts val="1000"/>
              <a:tabLst>
                <a:tab pos="457200" algn="l"/>
              </a:tabLst>
              <a:defRPr sz="1600">
                <a:solidFill>
                  <a:srgbClr val="042C71"/>
                </a:solidFill>
                <a:latin typeface="Calibri" panose="020F0502020204030204" pitchFamily="34" charset="0"/>
                <a:cs typeface="Calibri" panose="020F0502020204030204" pitchFamily="34" charset="0"/>
              </a:defRPr>
            </a:lvl1pPr>
          </a:lstStyle>
          <a:p>
            <a:r>
              <a:rPr lang="ar-SA" dirty="0"/>
              <a:t>برای مثال، در مناطق پرجمعیت که نیازمند ظرفیت بالا و نرخ داده زیاد هستند، از شبکه‌های انتقال پرظرفیت مانند فیبر نوری استفاده می‌شود</a:t>
            </a:r>
            <a:r>
              <a:rPr lang="en-US"/>
              <a:t>. </a:t>
            </a:r>
            <a:r>
              <a:rPr lang="ar-SA" dirty="0"/>
              <a:t>در مناطق کم‌جمعیت، می‌توان از شبکه‌های انتقال با ظرفیت پایین‌تر مانند مایکروویو استفاده کرد که هزینه‌ی کمتری دارند</a:t>
            </a:r>
            <a:r>
              <a:rPr lang="en-US" dirty="0"/>
              <a:t>.</a:t>
            </a:r>
          </a:p>
        </p:txBody>
      </p:sp>
      <p:cxnSp>
        <p:nvCxnSpPr>
          <p:cNvPr id="28" name="Straight Connector 27">
            <a:extLst>
              <a:ext uri="{FF2B5EF4-FFF2-40B4-BE49-F238E27FC236}">
                <a16:creationId xmlns:a16="http://schemas.microsoft.com/office/drawing/2014/main" id="{A9A23BB8-C58E-4C4D-A8BA-314183A4EB9E}"/>
              </a:ext>
            </a:extLst>
          </p:cNvPr>
          <p:cNvCxnSpPr>
            <a:cxnSpLocks/>
            <a:endCxn id="21" idx="3"/>
          </p:cNvCxnSpPr>
          <p:nvPr/>
        </p:nvCxnSpPr>
        <p:spPr>
          <a:xfrm flipH="1">
            <a:off x="10707327" y="3624848"/>
            <a:ext cx="1226171" cy="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545E55-FAA2-489D-8F6D-6A78CEEDED97}"/>
              </a:ext>
            </a:extLst>
          </p:cNvPr>
          <p:cNvCxnSpPr>
            <a:cxnSpLocks/>
            <a:endCxn id="27" idx="3"/>
          </p:cNvCxnSpPr>
          <p:nvPr/>
        </p:nvCxnSpPr>
        <p:spPr>
          <a:xfrm flipH="1">
            <a:off x="10707327" y="4560492"/>
            <a:ext cx="1226168" cy="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14F6C7-557D-49DC-B29F-602B5DB57A67}"/>
              </a:ext>
            </a:extLst>
          </p:cNvPr>
          <p:cNvSpPr txBox="1"/>
          <p:nvPr/>
        </p:nvSpPr>
        <p:spPr>
          <a:xfrm>
            <a:off x="376170" y="5369205"/>
            <a:ext cx="10331157" cy="671915"/>
          </a:xfrm>
          <a:prstGeom prst="rect">
            <a:avLst/>
          </a:prstGeom>
          <a:solidFill>
            <a:srgbClr val="CE4912">
              <a:alpha val="10000"/>
            </a:srgbClr>
          </a:solidFill>
          <a:ln>
            <a:solidFill>
              <a:srgbClr val="CE4912"/>
            </a:solidFill>
          </a:ln>
        </p:spPr>
        <p:txBody>
          <a:bodyPr wrap="square" rtlCol="0">
            <a:spAutoFit/>
          </a:bodyPr>
          <a:lstStyle>
            <a:defPPr>
              <a:defRPr lang="en-US"/>
            </a:defPPr>
            <a:lvl1pPr algn="ctr" rtl="1">
              <a:lnSpc>
                <a:spcPct val="150000"/>
              </a:lnSpc>
              <a:spcAft>
                <a:spcPts val="800"/>
              </a:spcAft>
              <a:buSzPts val="1000"/>
              <a:tabLst>
                <a:tab pos="457200" algn="l"/>
              </a:tabLst>
              <a:defRPr sz="1600">
                <a:solidFill>
                  <a:srgbClr val="042C71"/>
                </a:solidFill>
                <a:latin typeface="Calibri" panose="020F0502020204030204" pitchFamily="34" charset="0"/>
                <a:cs typeface="Calibri" panose="020F0502020204030204" pitchFamily="34" charset="0"/>
              </a:defRPr>
            </a:lvl1pPr>
          </a:lstStyle>
          <a:p>
            <a:pPr marR="0" lvl="0" rtl="1">
              <a:lnSpc>
                <a:spcPct val="107000"/>
              </a:lnSpc>
              <a:spcBef>
                <a:spcPts val="0"/>
              </a:spcBef>
              <a:spcAft>
                <a:spcPts val="800"/>
              </a:spcAft>
              <a:buSzPts val="1000"/>
              <a:tabLst>
                <a:tab pos="457200" algn="l"/>
              </a:tabLst>
            </a:pPr>
            <a:r>
              <a:rPr lang="ar-SA" sz="1800" dirty="0">
                <a:effectLst/>
                <a:latin typeface="Calibri" panose="020F0502020204030204" pitchFamily="34" charset="0"/>
                <a:ea typeface="Times New Roman" panose="02020603050405020304" pitchFamily="18" charset="0"/>
                <a:cs typeface="Calibri" panose="020F0502020204030204" pitchFamily="34" charset="0"/>
              </a:rPr>
              <a:t>با انتخاب مناسب شبکه‌ی انتقال، می‌توان هزینه‌ها را به حداقل رساند و در عین حال عملکرد مطلوبی را برای کاربران در مناطق مختلف شبکه تضمین کرد</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95F3E7A8-0295-451C-944A-D8A8D7E057AC}"/>
              </a:ext>
            </a:extLst>
          </p:cNvPr>
          <p:cNvCxnSpPr>
            <a:cxnSpLocks/>
            <a:endCxn id="23" idx="3"/>
          </p:cNvCxnSpPr>
          <p:nvPr/>
        </p:nvCxnSpPr>
        <p:spPr>
          <a:xfrm flipH="1">
            <a:off x="10707327" y="5705163"/>
            <a:ext cx="1226168" cy="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583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113658-F145-4726-B07C-0B4F38C0DFE9}"/>
              </a:ext>
            </a:extLst>
          </p:cNvPr>
          <p:cNvSpPr txBox="1"/>
          <p:nvPr/>
        </p:nvSpPr>
        <p:spPr>
          <a:xfrm>
            <a:off x="1" y="188747"/>
            <a:ext cx="12192000" cy="461665"/>
          </a:xfrm>
          <a:prstGeom prst="rect">
            <a:avLst/>
          </a:prstGeom>
          <a:solidFill>
            <a:srgbClr val="042C71"/>
          </a:solidFill>
        </p:spPr>
        <p:txBody>
          <a:bodyPr wrap="square">
            <a:spAutoFit/>
          </a:bodyPr>
          <a:lstStyle/>
          <a:p>
            <a:pPr algn="ctr" rtl="1"/>
            <a:r>
              <a:rPr lang="ar-SA" sz="2400" dirty="0">
                <a:solidFill>
                  <a:schemeClr val="bg1"/>
                </a:solidFill>
                <a:cs typeface="B Titr" panose="00000700000000000000" pitchFamily="2" charset="-78"/>
              </a:rPr>
              <a:t>تقسیم‌بندی شبکه دسترسی رادیویی</a:t>
            </a:r>
            <a:r>
              <a:rPr lang="fa-IR" sz="2400" dirty="0">
                <a:solidFill>
                  <a:schemeClr val="bg1"/>
                </a:solidFill>
                <a:cs typeface="B Titr" panose="00000700000000000000" pitchFamily="2" charset="-78"/>
              </a:rPr>
              <a:t> در </a:t>
            </a:r>
            <a:r>
              <a:rPr lang="en-US" sz="2400" dirty="0">
                <a:solidFill>
                  <a:schemeClr val="bg1"/>
                </a:solidFill>
                <a:cs typeface="B Titr" panose="00000700000000000000" pitchFamily="2" charset="-78"/>
              </a:rPr>
              <a:t>Open RAN</a:t>
            </a:r>
            <a:r>
              <a:rPr lang="ar-SA" sz="2400" dirty="0">
                <a:solidFill>
                  <a:schemeClr val="bg1"/>
                </a:solidFill>
                <a:cs typeface="B Titr" panose="00000700000000000000" pitchFamily="2" charset="-78"/>
              </a:rPr>
              <a:t> </a:t>
            </a:r>
            <a:endParaRPr lang="en-US" sz="2400" dirty="0">
              <a:solidFill>
                <a:schemeClr val="bg1"/>
              </a:solidFill>
              <a:cs typeface="B Titr" panose="00000700000000000000" pitchFamily="2" charset="-78"/>
            </a:endParaRPr>
          </a:p>
        </p:txBody>
      </p:sp>
      <p:sp>
        <p:nvSpPr>
          <p:cNvPr id="4" name="TextBox 3">
            <a:extLst>
              <a:ext uri="{FF2B5EF4-FFF2-40B4-BE49-F238E27FC236}">
                <a16:creationId xmlns:a16="http://schemas.microsoft.com/office/drawing/2014/main" id="{EA4AB25C-D081-47DA-AB49-E011353FBFF3}"/>
              </a:ext>
            </a:extLst>
          </p:cNvPr>
          <p:cNvSpPr txBox="1"/>
          <p:nvPr/>
        </p:nvSpPr>
        <p:spPr>
          <a:xfrm>
            <a:off x="156257" y="763928"/>
            <a:ext cx="11879485" cy="338554"/>
          </a:xfrm>
          <a:prstGeom prst="rect">
            <a:avLst/>
          </a:prstGeom>
          <a:solidFill>
            <a:srgbClr val="042C71">
              <a:alpha val="50000"/>
            </a:srgbClr>
          </a:solidFill>
        </p:spPr>
        <p:txBody>
          <a:bodyPr wrap="square">
            <a:spAutoFit/>
          </a:bodyPr>
          <a:lstStyle/>
          <a:p>
            <a:pPr marR="0" algn="ctr" rtl="1">
              <a:spcBef>
                <a:spcPts val="0"/>
              </a:spcBef>
              <a:spcAft>
                <a:spcPts val="800"/>
              </a:spcAft>
            </a:pPr>
            <a:r>
              <a:rPr lang="ar-SA" sz="1600" dirty="0">
                <a:solidFill>
                  <a:schemeClr val="bg1"/>
                </a:solidFill>
                <a:latin typeface="Calibri" panose="020F0502020204030204" pitchFamily="34" charset="0"/>
                <a:cs typeface="Calibri" panose="020F0502020204030204" pitchFamily="34" charset="0"/>
              </a:rPr>
              <a:t>چرا </a:t>
            </a:r>
            <a:r>
              <a:rPr lang="en-US" sz="1600" dirty="0">
                <a:solidFill>
                  <a:schemeClr val="bg1"/>
                </a:solidFill>
                <a:latin typeface="Calibri" panose="020F0502020204030204" pitchFamily="34" charset="0"/>
                <a:cs typeface="Calibri" panose="020F0502020204030204" pitchFamily="34" charset="0"/>
              </a:rPr>
              <a:t>Split 7 </a:t>
            </a:r>
            <a:r>
              <a:rPr lang="fa-IR" sz="1600" dirty="0">
                <a:solidFill>
                  <a:schemeClr val="bg1"/>
                </a:solidFill>
                <a:latin typeface="Calibri" panose="020F0502020204030204" pitchFamily="34" charset="0"/>
                <a:cs typeface="Calibri" panose="020F0502020204030204" pitchFamily="34" charset="0"/>
              </a:rPr>
              <a:t> </a:t>
            </a:r>
            <a:r>
              <a:rPr lang="ar-SA" sz="1600" dirty="0">
                <a:solidFill>
                  <a:schemeClr val="bg1"/>
                </a:solidFill>
                <a:latin typeface="Calibri" panose="020F0502020204030204" pitchFamily="34" charset="0"/>
                <a:cs typeface="Calibri" panose="020F0502020204030204" pitchFamily="34" charset="0"/>
              </a:rPr>
              <a:t>برای </a:t>
            </a:r>
            <a:r>
              <a:rPr lang="fa-IR" sz="1600" dirty="0">
                <a:solidFill>
                  <a:schemeClr val="bg1"/>
                </a:solidFill>
                <a:latin typeface="Calibri" panose="020F0502020204030204" pitchFamily="34" charset="0"/>
                <a:cs typeface="Calibri" panose="020F0502020204030204" pitchFamily="34" charset="0"/>
              </a:rPr>
              <a:t>نسل </a:t>
            </a:r>
            <a:r>
              <a:rPr lang="prs-AF" sz="1600" dirty="0">
                <a:solidFill>
                  <a:schemeClr val="bg1"/>
                </a:solidFill>
                <a:latin typeface="Calibri" panose="020F0502020204030204" pitchFamily="34" charset="0"/>
                <a:cs typeface="Calibri" panose="020F0502020204030204" pitchFamily="34" charset="0"/>
              </a:rPr>
              <a:t>۴ و ۵ </a:t>
            </a:r>
            <a:r>
              <a:rPr lang="ar-SA" sz="1600" dirty="0">
                <a:solidFill>
                  <a:schemeClr val="bg1"/>
                </a:solidFill>
                <a:latin typeface="Calibri" panose="020F0502020204030204" pitchFamily="34" charset="0"/>
                <a:cs typeface="Calibri" panose="020F0502020204030204" pitchFamily="34" charset="0"/>
              </a:rPr>
              <a:t>و </a:t>
            </a:r>
            <a:r>
              <a:rPr lang="en-US" sz="1600" dirty="0">
                <a:solidFill>
                  <a:schemeClr val="bg1"/>
                </a:solidFill>
                <a:latin typeface="Calibri" panose="020F0502020204030204" pitchFamily="34" charset="0"/>
                <a:cs typeface="Calibri" panose="020F0502020204030204" pitchFamily="34" charset="0"/>
              </a:rPr>
              <a:t>Split 8 </a:t>
            </a:r>
            <a:r>
              <a:rPr lang="ar-SA" sz="1600" dirty="0">
                <a:solidFill>
                  <a:schemeClr val="bg1"/>
                </a:solidFill>
                <a:latin typeface="Calibri" panose="020F0502020204030204" pitchFamily="34" charset="0"/>
                <a:cs typeface="Calibri" panose="020F0502020204030204" pitchFamily="34" charset="0"/>
              </a:rPr>
              <a:t> برای نسل </a:t>
            </a:r>
            <a:r>
              <a:rPr lang="prs-AF" sz="1600" dirty="0">
                <a:solidFill>
                  <a:schemeClr val="bg1"/>
                </a:solidFill>
                <a:latin typeface="Calibri" panose="020F0502020204030204" pitchFamily="34" charset="0"/>
                <a:cs typeface="Calibri" panose="020F0502020204030204" pitchFamily="34" charset="0"/>
              </a:rPr>
              <a:t>۲ و ۳ </a:t>
            </a:r>
            <a:r>
              <a:rPr lang="ar-SA" sz="1600" dirty="0">
                <a:solidFill>
                  <a:schemeClr val="bg1"/>
                </a:solidFill>
                <a:latin typeface="Calibri" panose="020F0502020204030204" pitchFamily="34" charset="0"/>
                <a:cs typeface="Calibri" panose="020F0502020204030204" pitchFamily="34" charset="0"/>
              </a:rPr>
              <a:t>توصیه می‌شود؟ </a:t>
            </a:r>
            <a:endParaRPr lang="en-US" sz="16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49ADB6-8D29-4A74-9FAC-60324AA9241E}"/>
              </a:ext>
            </a:extLst>
          </p:cNvPr>
          <p:cNvSpPr txBox="1"/>
          <p:nvPr/>
        </p:nvSpPr>
        <p:spPr>
          <a:xfrm>
            <a:off x="4323144" y="1358580"/>
            <a:ext cx="3545711" cy="338554"/>
          </a:xfrm>
          <a:prstGeom prst="rect">
            <a:avLst/>
          </a:prstGeom>
          <a:solidFill>
            <a:srgbClr val="042C71">
              <a:alpha val="10000"/>
            </a:srgbClr>
          </a:solidFill>
          <a:ln>
            <a:solidFill>
              <a:srgbClr val="042C71"/>
            </a:solidFill>
          </a:ln>
        </p:spPr>
        <p:txBody>
          <a:bodyPr wrap="square">
            <a:spAutoFit/>
          </a:bodyPr>
          <a:lstStyle/>
          <a:p>
            <a:pPr marR="0" algn="ctr" rtl="1">
              <a:spcBef>
                <a:spcPts val="0"/>
              </a:spcBef>
              <a:spcAft>
                <a:spcPts val="800"/>
              </a:spcAft>
            </a:pPr>
            <a:r>
              <a:rPr lang="fa-IR" sz="1600" dirty="0">
                <a:solidFill>
                  <a:srgbClr val="042C71"/>
                </a:solidFill>
                <a:latin typeface="Calibri" panose="020F0502020204030204" pitchFamily="34" charset="0"/>
                <a:cs typeface="Calibri" panose="020F0502020204030204" pitchFamily="34" charset="0"/>
              </a:rPr>
              <a:t>مقایسه</a:t>
            </a:r>
            <a:endParaRPr lang="en-US" sz="1600" dirty="0">
              <a:solidFill>
                <a:srgbClr val="042C71"/>
              </a:solidFill>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BD17A988-8643-44E3-893B-81CA643D2483}"/>
              </a:ext>
            </a:extLst>
          </p:cNvPr>
          <p:cNvCxnSpPr>
            <a:cxnSpLocks/>
            <a:endCxn id="5" idx="1"/>
          </p:cNvCxnSpPr>
          <p:nvPr/>
        </p:nvCxnSpPr>
        <p:spPr>
          <a:xfrm>
            <a:off x="2974694" y="1527857"/>
            <a:ext cx="1348450" cy="0"/>
          </a:xfrm>
          <a:prstGeom prst="line">
            <a:avLst/>
          </a:prstGeom>
          <a:ln w="38100">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2D8657-9AE9-4809-A16A-26467ECF23DF}"/>
              </a:ext>
            </a:extLst>
          </p:cNvPr>
          <p:cNvCxnSpPr>
            <a:cxnSpLocks/>
          </p:cNvCxnSpPr>
          <p:nvPr/>
        </p:nvCxnSpPr>
        <p:spPr>
          <a:xfrm>
            <a:off x="7868855" y="1527857"/>
            <a:ext cx="1348450" cy="0"/>
          </a:xfrm>
          <a:prstGeom prst="line">
            <a:avLst/>
          </a:prstGeom>
          <a:ln w="38100">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7AF26A-ED16-4502-9174-49E56E9524EC}"/>
              </a:ext>
            </a:extLst>
          </p:cNvPr>
          <p:cNvSpPr txBox="1"/>
          <p:nvPr/>
        </p:nvSpPr>
        <p:spPr>
          <a:xfrm>
            <a:off x="9217305" y="1358580"/>
            <a:ext cx="2818437" cy="338535"/>
          </a:xfrm>
          <a:prstGeom prst="rect">
            <a:avLst/>
          </a:prstGeom>
          <a:solidFill>
            <a:schemeClr val="bg1">
              <a:alpha val="10000"/>
            </a:schemeClr>
          </a:solidFill>
          <a:ln>
            <a:solidFill>
              <a:srgbClr val="042C71"/>
            </a:solidFill>
          </a:ln>
        </p:spPr>
        <p:txBody>
          <a:bodyPr wrap="square">
            <a:spAutoFit/>
          </a:bodyPr>
          <a:lstStyle/>
          <a:p>
            <a:pPr marR="0" algn="ctr" rtl="1">
              <a:spcBef>
                <a:spcPts val="0"/>
              </a:spcBef>
              <a:spcAft>
                <a:spcPts val="800"/>
              </a:spcAft>
            </a:pPr>
            <a:r>
              <a:rPr lang="en-US" sz="1600" dirty="0">
                <a:solidFill>
                  <a:srgbClr val="FAE250"/>
                </a:solidFill>
                <a:latin typeface="Calibri" panose="020F0502020204030204" pitchFamily="34" charset="0"/>
                <a:cs typeface="Calibri" panose="020F0502020204030204" pitchFamily="34" charset="0"/>
              </a:rPr>
              <a:t>Option 7</a:t>
            </a:r>
          </a:p>
        </p:txBody>
      </p:sp>
      <p:sp>
        <p:nvSpPr>
          <p:cNvPr id="15" name="TextBox 14">
            <a:extLst>
              <a:ext uri="{FF2B5EF4-FFF2-40B4-BE49-F238E27FC236}">
                <a16:creationId xmlns:a16="http://schemas.microsoft.com/office/drawing/2014/main" id="{9208AE16-F5FD-4845-8608-15C9558D4925}"/>
              </a:ext>
            </a:extLst>
          </p:cNvPr>
          <p:cNvSpPr txBox="1"/>
          <p:nvPr/>
        </p:nvSpPr>
        <p:spPr>
          <a:xfrm>
            <a:off x="156257" y="1331068"/>
            <a:ext cx="2818437" cy="338535"/>
          </a:xfrm>
          <a:prstGeom prst="rect">
            <a:avLst/>
          </a:prstGeom>
          <a:solidFill>
            <a:schemeClr val="bg1">
              <a:alpha val="10000"/>
            </a:schemeClr>
          </a:solidFill>
          <a:ln>
            <a:solidFill>
              <a:srgbClr val="042C71"/>
            </a:solidFill>
          </a:ln>
        </p:spPr>
        <p:txBody>
          <a:bodyPr wrap="square">
            <a:spAutoFit/>
          </a:bodyPr>
          <a:lstStyle/>
          <a:p>
            <a:pPr marR="0" algn="ctr" rtl="1">
              <a:spcBef>
                <a:spcPts val="0"/>
              </a:spcBef>
              <a:spcAft>
                <a:spcPts val="800"/>
              </a:spcAft>
            </a:pPr>
            <a:r>
              <a:rPr lang="en-US" sz="1600" dirty="0">
                <a:solidFill>
                  <a:srgbClr val="CE4912"/>
                </a:solidFill>
                <a:latin typeface="Calibri" panose="020F0502020204030204" pitchFamily="34" charset="0"/>
                <a:cs typeface="Calibri" panose="020F0502020204030204" pitchFamily="34" charset="0"/>
              </a:rPr>
              <a:t>Option 8</a:t>
            </a:r>
          </a:p>
        </p:txBody>
      </p:sp>
      <p:sp>
        <p:nvSpPr>
          <p:cNvPr id="16" name="TextBox 15">
            <a:extLst>
              <a:ext uri="{FF2B5EF4-FFF2-40B4-BE49-F238E27FC236}">
                <a16:creationId xmlns:a16="http://schemas.microsoft.com/office/drawing/2014/main" id="{4832DF20-3DF3-470F-A9A9-5FA3DFA274C6}"/>
              </a:ext>
            </a:extLst>
          </p:cNvPr>
          <p:cNvSpPr txBox="1"/>
          <p:nvPr/>
        </p:nvSpPr>
        <p:spPr>
          <a:xfrm>
            <a:off x="9217305" y="1838880"/>
            <a:ext cx="2818437" cy="4301434"/>
          </a:xfrm>
          <a:prstGeom prst="rect">
            <a:avLst/>
          </a:prstGeom>
          <a:solidFill>
            <a:schemeClr val="bg1">
              <a:alpha val="10000"/>
            </a:schemeClr>
          </a:solidFill>
          <a:ln>
            <a:noFill/>
          </a:ln>
        </p:spPr>
        <p:txBody>
          <a:bodyPr wrap="square">
            <a:spAutoFit/>
          </a:bodyPr>
          <a:lstStyle/>
          <a:p>
            <a:pPr algn="just" rtl="1">
              <a:lnSpc>
                <a:spcPct val="250000"/>
              </a:lnSpc>
              <a:spcAft>
                <a:spcPts val="800"/>
              </a:spcAft>
            </a:pPr>
            <a:r>
              <a:rPr lang="ar-SA" sz="1600" dirty="0">
                <a:solidFill>
                  <a:srgbClr val="042C71"/>
                </a:solidFill>
                <a:latin typeface="Calibri" panose="020F0502020204030204" pitchFamily="34" charset="0"/>
                <a:cs typeface="Calibri" panose="020F0502020204030204" pitchFamily="34" charset="0"/>
              </a:rPr>
              <a:t>بیشتر پردازش‌ها (</a:t>
            </a:r>
            <a:r>
              <a:rPr lang="en-US" sz="1400" dirty="0">
                <a:solidFill>
                  <a:srgbClr val="042C71"/>
                </a:solidFill>
                <a:latin typeface="Times New Roman" panose="02020603050405020304" pitchFamily="18" charset="0"/>
                <a:cs typeface="Times New Roman" panose="02020603050405020304" pitchFamily="18" charset="0"/>
              </a:rPr>
              <a:t>PDCP</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RLC</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MAC</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High</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Physical</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layer</a:t>
            </a:r>
            <a:r>
              <a:rPr lang="ar-SA" sz="1600" dirty="0">
                <a:solidFill>
                  <a:srgbClr val="042C71"/>
                </a:solidFill>
                <a:latin typeface="Calibri" panose="020F0502020204030204" pitchFamily="34" charset="0"/>
                <a:cs typeface="Calibri" panose="020F0502020204030204" pitchFamily="34" charset="0"/>
              </a:rPr>
              <a:t>) را در</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قرار می‌دهد و فقط توابع</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RF</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 لایه فیزیکی پایین در واحد رادیویی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باقی می‌مانند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گزینه به دلیل موارد زیر برای شبکه‌های نسل </a:t>
            </a:r>
            <a:r>
              <a:rPr lang="prs-AF" sz="1600" dirty="0">
                <a:solidFill>
                  <a:srgbClr val="042C71"/>
                </a:solidFill>
                <a:latin typeface="Calibri" panose="020F0502020204030204" pitchFamily="34" charset="0"/>
                <a:cs typeface="Calibri" panose="020F0502020204030204" pitchFamily="34" charset="0"/>
              </a:rPr>
              <a:t>۴ و نسل ۵ </a:t>
            </a:r>
            <a:r>
              <a:rPr lang="ar-SA" sz="1600" dirty="0">
                <a:solidFill>
                  <a:srgbClr val="042C71"/>
                </a:solidFill>
                <a:latin typeface="Calibri" panose="020F0502020204030204" pitchFamily="34" charset="0"/>
                <a:cs typeface="Calibri" panose="020F0502020204030204" pitchFamily="34" charset="0"/>
              </a:rPr>
              <a:t>ایده‌آل است</a:t>
            </a:r>
            <a:endParaRPr lang="en-US" sz="1600" dirty="0">
              <a:solidFill>
                <a:srgbClr val="042C7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B6703A6-2900-42D2-92D4-8A51E3D9926E}"/>
              </a:ext>
            </a:extLst>
          </p:cNvPr>
          <p:cNvSpPr txBox="1"/>
          <p:nvPr/>
        </p:nvSpPr>
        <p:spPr>
          <a:xfrm>
            <a:off x="156256" y="1838880"/>
            <a:ext cx="2818437" cy="4916987"/>
          </a:xfrm>
          <a:prstGeom prst="rect">
            <a:avLst/>
          </a:prstGeom>
          <a:solidFill>
            <a:schemeClr val="bg1">
              <a:alpha val="10000"/>
            </a:schemeClr>
          </a:solidFill>
          <a:ln>
            <a:solidFill>
              <a:srgbClr val="CE4912"/>
            </a:solidFill>
          </a:ln>
        </p:spPr>
        <p:txBody>
          <a:bodyPr wrap="square">
            <a:spAutoFit/>
          </a:bodyPr>
          <a:lstStyle/>
          <a:p>
            <a:pPr algn="just" rtl="1">
              <a:lnSpc>
                <a:spcPct val="250000"/>
              </a:lnSpc>
              <a:spcAft>
                <a:spcPts val="800"/>
              </a:spcAft>
            </a:pPr>
            <a:r>
              <a:rPr lang="ar-SA" sz="1600" dirty="0">
                <a:solidFill>
                  <a:srgbClr val="042C71"/>
                </a:solidFill>
                <a:latin typeface="Calibri" panose="020F0502020204030204" pitchFamily="34" charset="0"/>
                <a:cs typeface="Calibri" panose="020F0502020204030204" pitchFamily="34" charset="0"/>
              </a:rPr>
              <a:t>این روش بر اساس استاندارد صنعتی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CPRI</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(رابط عمومی رادیویی مشترک) عمل می‌کند و بیشتر پردازش‌ها  (</a:t>
            </a:r>
            <a:r>
              <a:rPr lang="en-US" sz="1400" dirty="0">
                <a:solidFill>
                  <a:srgbClr val="042C71"/>
                </a:solidFill>
                <a:latin typeface="Times New Roman" panose="02020603050405020304" pitchFamily="18" charset="0"/>
                <a:cs typeface="Times New Roman" panose="02020603050405020304" pitchFamily="18" charset="0"/>
              </a:rPr>
              <a:t>PDCP</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RLC</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MAC</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Physical</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layer</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 </a:t>
            </a:r>
            <a:r>
              <a:rPr lang="ar-SA" sz="1600" dirty="0">
                <a:solidFill>
                  <a:srgbClr val="042C71"/>
                </a:solidFill>
                <a:latin typeface="Calibri" panose="020F0502020204030204" pitchFamily="34" charset="0"/>
                <a:cs typeface="Calibri" panose="020F0502020204030204" pitchFamily="34" charset="0"/>
              </a:rPr>
              <a:t>را درون</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نگه می‌دارد و فقط توابع</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RF</a:t>
            </a:r>
            <a:r>
              <a:rPr lang="fa-IR" sz="14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را در</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قرار می‌دهد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روش به دلایل زیر برای شبکه‌های </a:t>
            </a:r>
            <a:r>
              <a:rPr lang="prs-AF" sz="1600" dirty="0">
                <a:solidFill>
                  <a:srgbClr val="042C71"/>
                </a:solidFill>
                <a:latin typeface="Calibri" panose="020F0502020204030204" pitchFamily="34" charset="0"/>
                <a:cs typeface="Calibri" panose="020F0502020204030204" pitchFamily="34" charset="0"/>
              </a:rPr>
              <a:t>نسل ۲ و ۳ مناسب </a:t>
            </a:r>
            <a:r>
              <a:rPr lang="ar-SA" sz="1600" dirty="0">
                <a:solidFill>
                  <a:srgbClr val="042C71"/>
                </a:solidFill>
                <a:latin typeface="Calibri" panose="020F0502020204030204" pitchFamily="34" charset="0"/>
                <a:cs typeface="Calibri" panose="020F0502020204030204" pitchFamily="34" charset="0"/>
              </a:rPr>
              <a:t>است</a:t>
            </a:r>
            <a:endParaRPr lang="en-US" sz="1600" dirty="0">
              <a:solidFill>
                <a:srgbClr val="042C7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A4305F3-6B85-40E1-A38B-CABF19675618}"/>
              </a:ext>
            </a:extLst>
          </p:cNvPr>
          <p:cNvSpPr txBox="1"/>
          <p:nvPr/>
        </p:nvSpPr>
        <p:spPr>
          <a:xfrm>
            <a:off x="3136737" y="2069324"/>
            <a:ext cx="5912735" cy="584775"/>
          </a:xfrm>
          <a:prstGeom prst="rect">
            <a:avLst/>
          </a:prstGeom>
          <a:solidFill>
            <a:srgbClr val="FAE250">
              <a:alpha val="10000"/>
            </a:srgbClr>
          </a:solidFill>
          <a:ln>
            <a:solidFill>
              <a:srgbClr val="FAE250"/>
            </a:solidFill>
          </a:ln>
        </p:spPr>
        <p:txBody>
          <a:bodyPr wrap="square">
            <a:spAutoFit/>
          </a:bodyPr>
          <a:lstStyle/>
          <a:p>
            <a:pPr marR="0" lvl="0" algn="just" rtl="1">
              <a:spcBef>
                <a:spcPts val="0"/>
              </a:spcBef>
              <a:spcAft>
                <a:spcPts val="800"/>
              </a:spcAft>
              <a:buSzPts val="1000"/>
              <a:tabLst>
                <a:tab pos="457200" algn="l"/>
              </a:tabLst>
            </a:pPr>
            <a:r>
              <a:rPr lang="ar-SA" sz="1600" b="1" dirty="0">
                <a:solidFill>
                  <a:srgbClr val="042C71"/>
                </a:solidFill>
                <a:latin typeface="Calibri" panose="020F0502020204030204" pitchFamily="34" charset="0"/>
                <a:cs typeface="Calibri" panose="020F0502020204030204" pitchFamily="34" charset="0"/>
              </a:rPr>
              <a:t>انعطاف‌پذیری</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براساس تقاضای متفاوت کاربران و انواع سرویس‌ها </a:t>
            </a:r>
            <a:r>
              <a:rPr lang="en-US"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eMBB</a:t>
            </a:r>
            <a:r>
              <a:rPr lang="ar-SA"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URLLC</a:t>
            </a:r>
            <a:r>
              <a:rPr lang="ar-SA"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mMTC</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ا</a:t>
            </a:r>
            <a:r>
              <a:rPr lang="ar-SA" sz="1600" dirty="0">
                <a:solidFill>
                  <a:srgbClr val="042C71"/>
                </a:solidFill>
                <a:latin typeface="Calibri" panose="020F0502020204030204" pitchFamily="34" charset="0"/>
                <a:cs typeface="Calibri" panose="020F0502020204030204" pitchFamily="34" charset="0"/>
              </a:rPr>
              <a:t>مکان تغییر مستقل قدرت پردازش در</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CU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را فراهم می‌کند</a:t>
            </a:r>
            <a:endParaRPr lang="en-US" sz="1600" dirty="0">
              <a:solidFill>
                <a:srgbClr val="042C7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4BE1DAE-A075-4D97-91A2-74DAD6EEAECB}"/>
              </a:ext>
            </a:extLst>
          </p:cNvPr>
          <p:cNvSpPr txBox="1"/>
          <p:nvPr/>
        </p:nvSpPr>
        <p:spPr>
          <a:xfrm>
            <a:off x="3136735" y="3100464"/>
            <a:ext cx="5912735" cy="871008"/>
          </a:xfrm>
          <a:prstGeom prst="rect">
            <a:avLst/>
          </a:prstGeom>
          <a:solidFill>
            <a:srgbClr val="CE4912">
              <a:alpha val="10000"/>
            </a:srgbClr>
          </a:solidFill>
          <a:ln>
            <a:solidFill>
              <a:srgbClr val="CE4912"/>
            </a:solidFill>
          </a:ln>
        </p:spPr>
        <p:txBody>
          <a:bodyPr wrap="square">
            <a:spAutoFit/>
          </a:bodyPr>
          <a:lstStyle/>
          <a:p>
            <a:pPr algn="just" rtl="1">
              <a:lnSpc>
                <a:spcPct val="107000"/>
              </a:lnSpc>
              <a:spcAft>
                <a:spcPts val="800"/>
              </a:spcAft>
              <a:buSzPts val="1000"/>
              <a:tabLst>
                <a:tab pos="457200" algn="l"/>
              </a:tabLst>
            </a:pPr>
            <a:r>
              <a:rPr lang="ar-SA" sz="1600" b="1" dirty="0">
                <a:solidFill>
                  <a:srgbClr val="042C71"/>
                </a:solidFill>
                <a:latin typeface="Calibri" panose="020F0502020204030204" pitchFamily="34" charset="0"/>
                <a:cs typeface="Calibri" panose="020F0502020204030204" pitchFamily="34" charset="0"/>
              </a:rPr>
              <a:t>سخت‌افزار ساده‌تر</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شبکه‌های نسل ۲ و ۳ نسبت به نسل ۴ و ۵ پردازش ساده </a:t>
            </a:r>
            <a:r>
              <a:rPr lang="ar-SA" sz="1600" dirty="0" err="1">
                <a:solidFill>
                  <a:srgbClr val="042C71"/>
                </a:solidFill>
                <a:latin typeface="Calibri" panose="020F0502020204030204" pitchFamily="34" charset="0"/>
                <a:cs typeface="Calibri" panose="020F0502020204030204" pitchFamily="34" charset="0"/>
              </a:rPr>
              <a:t>تری</a:t>
            </a:r>
            <a:r>
              <a:rPr lang="ar-SA" sz="1600" dirty="0">
                <a:solidFill>
                  <a:srgbClr val="042C71"/>
                </a:solidFill>
                <a:latin typeface="Calibri" panose="020F0502020204030204" pitchFamily="34" charset="0"/>
                <a:cs typeface="Calibri" panose="020F0502020204030204" pitchFamily="34" charset="0"/>
              </a:rPr>
              <a:t> </a:t>
            </a:r>
            <a:r>
              <a:rPr lang="ar-SA" sz="1600" dirty="0" err="1">
                <a:solidFill>
                  <a:srgbClr val="042C71"/>
                </a:solidFill>
                <a:latin typeface="Calibri" panose="020F0502020204030204" pitchFamily="34" charset="0"/>
                <a:cs typeface="Calibri" panose="020F0502020204030204" pitchFamily="34" charset="0"/>
              </a:rPr>
              <a:t>دارند</a:t>
            </a:r>
            <a:r>
              <a:rPr lang="en-US" sz="1400" dirty="0">
                <a:solidFill>
                  <a:srgbClr val="042C71"/>
                </a:solidFill>
                <a:latin typeface="Times New Roman" panose="02020603050405020304" pitchFamily="18" charset="0"/>
                <a:cs typeface="Times New Roman" panose="02020603050405020304" pitchFamily="18" charset="0"/>
              </a:rPr>
              <a:t>Option8</a:t>
            </a:r>
            <a:r>
              <a:rPr lang="en-US" sz="1600" dirty="0">
                <a:solidFill>
                  <a:srgbClr val="042C71"/>
                </a:solidFill>
                <a:latin typeface="Calibri" panose="020F0502020204030204" pitchFamily="34" charset="0"/>
                <a:cs typeface="Calibri" panose="020F0502020204030204" pitchFamily="34" charset="0"/>
              </a:rPr>
              <a:t> </a:t>
            </a:r>
            <a:r>
              <a:rPr lang="prs-AF"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از قابلیت‌های سخت‌افزاری ساده‌تر واحد رادیویی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استفاده می‌کند و بار پردازشی را روی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نگه می‌دارد</a:t>
            </a:r>
            <a:r>
              <a:rPr lang="en-US" sz="1600" dirty="0">
                <a:solidFill>
                  <a:srgbClr val="042C71"/>
                </a:solidFill>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47958ACB-18FF-40E4-9F06-091D4B1EB4D5}"/>
              </a:ext>
            </a:extLst>
          </p:cNvPr>
          <p:cNvSpPr txBox="1"/>
          <p:nvPr/>
        </p:nvSpPr>
        <p:spPr>
          <a:xfrm>
            <a:off x="3136736" y="4417838"/>
            <a:ext cx="5912735" cy="830997"/>
          </a:xfrm>
          <a:prstGeom prst="rect">
            <a:avLst/>
          </a:prstGeom>
          <a:solidFill>
            <a:srgbClr val="FAE250">
              <a:alpha val="10000"/>
            </a:srgbClr>
          </a:solidFill>
          <a:ln>
            <a:solidFill>
              <a:srgbClr val="FAE250"/>
            </a:solidFill>
          </a:ln>
        </p:spPr>
        <p:txBody>
          <a:bodyPr wrap="square">
            <a:spAutoFit/>
          </a:bodyPr>
          <a:lstStyle/>
          <a:p>
            <a:pPr marR="0" lvl="0" algn="just" rtl="1">
              <a:spcBef>
                <a:spcPts val="0"/>
              </a:spcBef>
              <a:spcAft>
                <a:spcPts val="800"/>
              </a:spcAft>
              <a:buSzPts val="1000"/>
              <a:tabLst>
                <a:tab pos="457200" algn="l"/>
              </a:tabLst>
            </a:pPr>
            <a:r>
              <a:rPr lang="ar-SA" sz="1600" b="1" dirty="0">
                <a:solidFill>
                  <a:srgbClr val="042C71"/>
                </a:solidFill>
                <a:latin typeface="Calibri" panose="020F0502020204030204" pitchFamily="34" charset="0"/>
                <a:cs typeface="Calibri" panose="020F0502020204030204" pitchFamily="34" charset="0"/>
              </a:rPr>
              <a:t>کاهش پهنای باند فرانت‌هال</a:t>
            </a:r>
            <a:r>
              <a:rPr lang="en-US" sz="1600" b="1" dirty="0">
                <a:solidFill>
                  <a:srgbClr val="042C71"/>
                </a:solidFill>
                <a:latin typeface="Calibri" panose="020F0502020204030204" pitchFamily="34" charset="0"/>
                <a:cs typeface="Calibri" panose="020F0502020204030204" pitchFamily="34" charset="0"/>
              </a:rPr>
              <a:t> (Fronthaul) </a:t>
            </a:r>
            <a:r>
              <a:rPr lang="ar-SA"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 انتقال بار پردازشی به</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داده‌هایی که پیچیدگی کمتری دارند بین</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نیاز به جابه‌جایی دارند که در نتیجه، نیاز به پهنای باند فرانت‌هال را کاهش می‌دهد</a:t>
            </a:r>
            <a:endParaRPr lang="en-US" sz="1600" dirty="0">
              <a:solidFill>
                <a:srgbClr val="042C7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6F8F1DD-B6BF-4CEF-A488-EC718A356026}"/>
              </a:ext>
            </a:extLst>
          </p:cNvPr>
          <p:cNvSpPr txBox="1"/>
          <p:nvPr/>
        </p:nvSpPr>
        <p:spPr>
          <a:xfrm>
            <a:off x="3136738" y="5790302"/>
            <a:ext cx="5912735" cy="607539"/>
          </a:xfrm>
          <a:prstGeom prst="rect">
            <a:avLst/>
          </a:prstGeom>
          <a:solidFill>
            <a:srgbClr val="CE4912">
              <a:alpha val="10000"/>
            </a:srgbClr>
          </a:solidFill>
          <a:ln>
            <a:solidFill>
              <a:srgbClr val="CE4912"/>
            </a:solidFill>
          </a:ln>
        </p:spPr>
        <p:txBody>
          <a:bodyPr wrap="square">
            <a:spAutoFit/>
          </a:bodyPr>
          <a:lstStyle/>
          <a:p>
            <a:pPr marR="0" lvl="0" algn="r" rtl="1">
              <a:lnSpc>
                <a:spcPct val="107000"/>
              </a:lnSpc>
              <a:spcBef>
                <a:spcPts val="0"/>
              </a:spcBef>
              <a:spcAft>
                <a:spcPts val="800"/>
              </a:spcAft>
              <a:buSzPts val="1000"/>
              <a:tabLst>
                <a:tab pos="457200" algn="l"/>
              </a:tabLst>
            </a:pPr>
            <a:r>
              <a:rPr lang="ar-SA" sz="1600" b="1" dirty="0">
                <a:solidFill>
                  <a:srgbClr val="042C71"/>
                </a:solidFill>
                <a:latin typeface="Calibri" panose="020F0502020204030204" pitchFamily="34" charset="0"/>
                <a:cs typeface="Calibri" panose="020F0502020204030204" pitchFamily="34" charset="0"/>
              </a:rPr>
              <a:t>سازگاری</a:t>
            </a:r>
            <a:r>
              <a:rPr lang="en-US" sz="1600" b="1" dirty="0">
                <a:solidFill>
                  <a:srgbClr val="042C71"/>
                </a:solidFill>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Option8</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 استانداردهای موجود</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CPRI</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همگام است و اطمینان از سازگاری با تجهیزات قدیمی نسل ۲ و ۳ از تامین‌کنندگان مختلف را تضمین می‌کند</a:t>
            </a:r>
            <a:r>
              <a:rPr lang="en-US" sz="1600" dirty="0">
                <a:solidFill>
                  <a:srgbClr val="042C71"/>
                </a:solidFill>
                <a:latin typeface="Calibri" panose="020F0502020204030204" pitchFamily="34" charset="0"/>
                <a:cs typeface="Calibri" panose="020F0502020204030204" pitchFamily="34" charset="0"/>
              </a:rPr>
              <a:t>.</a:t>
            </a:r>
          </a:p>
        </p:txBody>
      </p:sp>
      <p:cxnSp>
        <p:nvCxnSpPr>
          <p:cNvPr id="24" name="Straight Connector 23">
            <a:extLst>
              <a:ext uri="{FF2B5EF4-FFF2-40B4-BE49-F238E27FC236}">
                <a16:creationId xmlns:a16="http://schemas.microsoft.com/office/drawing/2014/main" id="{7FD9910F-241E-42E3-876F-38B2D45DA4A3}"/>
              </a:ext>
            </a:extLst>
          </p:cNvPr>
          <p:cNvCxnSpPr>
            <a:cxnSpLocks/>
          </p:cNvCxnSpPr>
          <p:nvPr/>
        </p:nvCxnSpPr>
        <p:spPr>
          <a:xfrm flipH="1">
            <a:off x="6093102" y="1838880"/>
            <a:ext cx="5942641" cy="0"/>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EFB589-CCF7-4C86-B134-1883A0185553}"/>
              </a:ext>
            </a:extLst>
          </p:cNvPr>
          <p:cNvCxnSpPr>
            <a:cxnSpLocks/>
          </p:cNvCxnSpPr>
          <p:nvPr/>
        </p:nvCxnSpPr>
        <p:spPr>
          <a:xfrm>
            <a:off x="12035742" y="1838880"/>
            <a:ext cx="0" cy="4916987"/>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03009B-9737-465A-8BC5-AA172DE35EBD}"/>
              </a:ext>
            </a:extLst>
          </p:cNvPr>
          <p:cNvCxnSpPr>
            <a:cxnSpLocks/>
          </p:cNvCxnSpPr>
          <p:nvPr/>
        </p:nvCxnSpPr>
        <p:spPr>
          <a:xfrm>
            <a:off x="9217305" y="6755867"/>
            <a:ext cx="2818437" cy="0"/>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35A23DB-4E2B-4729-8ECD-42B61B747E11}"/>
              </a:ext>
            </a:extLst>
          </p:cNvPr>
          <p:cNvCxnSpPr>
            <a:cxnSpLocks/>
          </p:cNvCxnSpPr>
          <p:nvPr/>
        </p:nvCxnSpPr>
        <p:spPr>
          <a:xfrm>
            <a:off x="9217305" y="1838880"/>
            <a:ext cx="0" cy="4916987"/>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E9D548-081D-4ECC-8EEB-980324EE94FC}"/>
              </a:ext>
            </a:extLst>
          </p:cNvPr>
          <p:cNvCxnSpPr>
            <a:cxnSpLocks/>
            <a:stCxn id="19" idx="0"/>
          </p:cNvCxnSpPr>
          <p:nvPr/>
        </p:nvCxnSpPr>
        <p:spPr>
          <a:xfrm flipH="1" flipV="1">
            <a:off x="6093102" y="1838880"/>
            <a:ext cx="3" cy="230444"/>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EC5F0B-F170-40BA-B90D-0BB4FE48E929}"/>
              </a:ext>
            </a:extLst>
          </p:cNvPr>
          <p:cNvCxnSpPr>
            <a:cxnSpLocks/>
          </p:cNvCxnSpPr>
          <p:nvPr/>
        </p:nvCxnSpPr>
        <p:spPr>
          <a:xfrm flipH="1" flipV="1">
            <a:off x="6093099" y="4195666"/>
            <a:ext cx="3" cy="230444"/>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0F8CF1-EB71-4791-9789-CB7D131D5674}"/>
              </a:ext>
            </a:extLst>
          </p:cNvPr>
          <p:cNvCxnSpPr>
            <a:cxnSpLocks/>
          </p:cNvCxnSpPr>
          <p:nvPr/>
        </p:nvCxnSpPr>
        <p:spPr>
          <a:xfrm flipV="1">
            <a:off x="6093099" y="4193644"/>
            <a:ext cx="3118415" cy="2022"/>
          </a:xfrm>
          <a:prstGeom prst="line">
            <a:avLst/>
          </a:prstGeom>
          <a:ln>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9C9909-93AF-4A90-8DCE-1B41F8379A04}"/>
              </a:ext>
            </a:extLst>
          </p:cNvPr>
          <p:cNvCxnSpPr>
            <a:cxnSpLocks/>
            <a:stCxn id="20" idx="0"/>
          </p:cNvCxnSpPr>
          <p:nvPr/>
        </p:nvCxnSpPr>
        <p:spPr>
          <a:xfrm flipV="1">
            <a:off x="6093103" y="2862012"/>
            <a:ext cx="2525" cy="238452"/>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4C0ABE-9BF3-4C05-AA3F-69F8C9407462}"/>
              </a:ext>
            </a:extLst>
          </p:cNvPr>
          <p:cNvCxnSpPr>
            <a:cxnSpLocks/>
          </p:cNvCxnSpPr>
          <p:nvPr/>
        </p:nvCxnSpPr>
        <p:spPr>
          <a:xfrm flipV="1">
            <a:off x="2977583" y="2864620"/>
            <a:ext cx="3118415" cy="2022"/>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CDA5D0-A175-4B22-B7EA-C81B6BB69E9D}"/>
              </a:ext>
            </a:extLst>
          </p:cNvPr>
          <p:cNvCxnSpPr>
            <a:cxnSpLocks/>
          </p:cNvCxnSpPr>
          <p:nvPr/>
        </p:nvCxnSpPr>
        <p:spPr>
          <a:xfrm flipV="1">
            <a:off x="2977582" y="6752835"/>
            <a:ext cx="3118415" cy="2022"/>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7F274FE-7235-4EDE-AD93-09A1DAFB0DFB}"/>
              </a:ext>
            </a:extLst>
          </p:cNvPr>
          <p:cNvCxnSpPr>
            <a:cxnSpLocks/>
            <a:endCxn id="22" idx="2"/>
          </p:cNvCxnSpPr>
          <p:nvPr/>
        </p:nvCxnSpPr>
        <p:spPr>
          <a:xfrm flipV="1">
            <a:off x="6090199" y="6397841"/>
            <a:ext cx="2907" cy="353986"/>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651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017CED-8D5A-4C22-98AB-19943FD0DF76}"/>
              </a:ext>
            </a:extLst>
          </p:cNvPr>
          <p:cNvSpPr txBox="1"/>
          <p:nvPr/>
        </p:nvSpPr>
        <p:spPr>
          <a:xfrm>
            <a:off x="4323144" y="2008820"/>
            <a:ext cx="3545711" cy="338554"/>
          </a:xfrm>
          <a:prstGeom prst="rect">
            <a:avLst/>
          </a:prstGeom>
          <a:solidFill>
            <a:srgbClr val="042C71">
              <a:alpha val="10000"/>
            </a:srgbClr>
          </a:solidFill>
          <a:ln>
            <a:solidFill>
              <a:srgbClr val="042C71"/>
            </a:solidFill>
          </a:ln>
        </p:spPr>
        <p:txBody>
          <a:bodyPr wrap="square">
            <a:spAutoFit/>
          </a:bodyPr>
          <a:lstStyle/>
          <a:p>
            <a:pPr marR="0" algn="ctr" rtl="1">
              <a:spcBef>
                <a:spcPts val="0"/>
              </a:spcBef>
              <a:spcAft>
                <a:spcPts val="800"/>
              </a:spcAft>
            </a:pPr>
            <a:r>
              <a:rPr lang="fa-IR" sz="1600" dirty="0">
                <a:solidFill>
                  <a:srgbClr val="042C71"/>
                </a:solidFill>
                <a:latin typeface="Calibri" panose="020F0502020204030204" pitchFamily="34" charset="0"/>
                <a:cs typeface="Calibri" panose="020F0502020204030204" pitchFamily="34" charset="0"/>
              </a:rPr>
              <a:t>نتیجه</a:t>
            </a:r>
            <a:endParaRPr lang="en-US" sz="1600" dirty="0">
              <a:solidFill>
                <a:srgbClr val="042C71"/>
              </a:solidFill>
              <a:latin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A4A65B97-CF29-47C3-ADC4-2E3826B6024A}"/>
              </a:ext>
            </a:extLst>
          </p:cNvPr>
          <p:cNvCxnSpPr>
            <a:cxnSpLocks/>
            <a:stCxn id="2" idx="2"/>
          </p:cNvCxnSpPr>
          <p:nvPr/>
        </p:nvCxnSpPr>
        <p:spPr>
          <a:xfrm>
            <a:off x="6096000" y="2347374"/>
            <a:ext cx="0" cy="578706"/>
          </a:xfrm>
          <a:prstGeom prst="line">
            <a:avLst/>
          </a:prstGeom>
          <a:ln w="38100">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9D95E7-CE6E-4D3E-97C1-4CDD132CF7E2}"/>
              </a:ext>
            </a:extLst>
          </p:cNvPr>
          <p:cNvSpPr txBox="1"/>
          <p:nvPr/>
        </p:nvSpPr>
        <p:spPr>
          <a:xfrm>
            <a:off x="1818639" y="2926080"/>
            <a:ext cx="8554719" cy="1500667"/>
          </a:xfrm>
          <a:prstGeom prst="rect">
            <a:avLst/>
          </a:prstGeom>
          <a:solidFill>
            <a:schemeClr val="bg1">
              <a:alpha val="10000"/>
            </a:schemeClr>
          </a:solidFill>
          <a:ln>
            <a:solidFill>
              <a:srgbClr val="042C71"/>
            </a:solidFill>
          </a:ln>
        </p:spPr>
        <p:txBody>
          <a:bodyPr wrap="square">
            <a:spAutoFit/>
          </a:bodyPr>
          <a:lstStyle/>
          <a:p>
            <a:pPr marR="0" algn="ctr" rtl="1">
              <a:lnSpc>
                <a:spcPct val="200000"/>
              </a:lnSpc>
              <a:spcBef>
                <a:spcPts val="0"/>
              </a:spcBef>
              <a:spcAft>
                <a:spcPts val="800"/>
              </a:spcAft>
            </a:pPr>
            <a:r>
              <a:rPr lang="fa-IR" sz="1400" dirty="0">
                <a:solidFill>
                  <a:srgbClr val="042C71"/>
                </a:solidFill>
                <a:latin typeface="Times New Roman" panose="02020603050405020304" pitchFamily="18" charset="0"/>
                <a:cs typeface="Times New Roman" panose="02020603050405020304" pitchFamily="18" charset="0"/>
              </a:rPr>
              <a:t> </a:t>
            </a:r>
            <a:r>
              <a:rPr lang="en-US" sz="1400" dirty="0">
                <a:solidFill>
                  <a:srgbClr val="042C71"/>
                </a:solidFill>
                <a:latin typeface="Times New Roman" panose="02020603050405020304" pitchFamily="18" charset="0"/>
                <a:cs typeface="Times New Roman" panose="02020603050405020304" pitchFamily="18" charset="0"/>
              </a:rPr>
              <a:t> Option</a:t>
            </a:r>
            <a:r>
              <a:rPr lang="en-US" sz="1600" dirty="0">
                <a:solidFill>
                  <a:srgbClr val="042C71"/>
                </a:solidFill>
                <a:latin typeface="Calibri" panose="020F0502020204030204" pitchFamily="34" charset="0"/>
                <a:cs typeface="Calibri" panose="020F0502020204030204" pitchFamily="34" charset="0"/>
              </a:rPr>
              <a:t> 7 </a:t>
            </a:r>
            <a:r>
              <a:rPr lang="ar-SA" sz="1600" dirty="0">
                <a:solidFill>
                  <a:srgbClr val="042C71"/>
                </a:solidFill>
                <a:latin typeface="Calibri" panose="020F0502020204030204" pitchFamily="34" charset="0"/>
                <a:cs typeface="Calibri" panose="020F0502020204030204" pitchFamily="34" charset="0"/>
              </a:rPr>
              <a:t>برای نیازهای پردازشی چالش‌برانگیز شبکه‌های نسل ۴ و ۵ انعطاف‌پذیری و کارایی را ارائه می‌دهد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از سوی دیگر، </a:t>
            </a:r>
            <a:r>
              <a:rPr lang="en-US" sz="1400" dirty="0">
                <a:solidFill>
                  <a:srgbClr val="042C71"/>
                </a:solidFill>
                <a:latin typeface="Times New Roman" panose="02020603050405020304" pitchFamily="18" charset="0"/>
                <a:cs typeface="Times New Roman" panose="02020603050405020304" pitchFamily="18" charset="0"/>
              </a:rPr>
              <a:t>Option8</a:t>
            </a:r>
            <a:r>
              <a:rPr lang="fa-IR" sz="14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از سخت‌افزار ساده‌تر واحد رادیویی </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نسل ۲ و ۳ استفاده می‌کند و با استانداردهای موجود سازگار است که آن را به گزینه‌ی مناسب‌تری برای این فناوری‌های قدیمی تبدیل می‌کند</a:t>
            </a:r>
            <a:r>
              <a:rPr lang="fa-IR" sz="1600" dirty="0">
                <a:solidFill>
                  <a:srgbClr val="042C71"/>
                </a:solidFill>
                <a:latin typeface="Calibri" panose="020F0502020204030204" pitchFamily="34" charset="0"/>
                <a:cs typeface="Calibri" panose="020F0502020204030204" pitchFamily="34" charset="0"/>
              </a:rPr>
              <a:t> </a:t>
            </a:r>
            <a:endParaRPr lang="en-US" sz="1600" dirty="0">
              <a:solidFill>
                <a:srgbClr val="042C7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8663314-2D9E-469B-B799-D6EE8095D641}"/>
              </a:ext>
            </a:extLst>
          </p:cNvPr>
          <p:cNvSpPr/>
          <p:nvPr/>
        </p:nvSpPr>
        <p:spPr>
          <a:xfrm>
            <a:off x="0" y="6677025"/>
            <a:ext cx="12192001"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56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65BC08A7-1A72-4ACD-B721-514CE770E32A}"/>
              </a:ext>
            </a:extLst>
          </p:cNvPr>
          <p:cNvCxnSpPr>
            <a:cxnSpLocks/>
            <a:stCxn id="11" idx="1"/>
            <a:endCxn id="12" idx="3"/>
          </p:cNvCxnSpPr>
          <p:nvPr/>
        </p:nvCxnSpPr>
        <p:spPr>
          <a:xfrm flipH="1">
            <a:off x="6841791" y="2503053"/>
            <a:ext cx="1669300"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6ACE90B-5C30-4F98-9B8F-8BD6313A776F}"/>
              </a:ext>
            </a:extLst>
          </p:cNvPr>
          <p:cNvCxnSpPr>
            <a:cxnSpLocks/>
          </p:cNvCxnSpPr>
          <p:nvPr/>
        </p:nvCxnSpPr>
        <p:spPr>
          <a:xfrm>
            <a:off x="6139189" y="1104801"/>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E35C4E-4819-4914-929D-6335739825C3}"/>
              </a:ext>
            </a:extLst>
          </p:cNvPr>
          <p:cNvCxnSpPr>
            <a:cxnSpLocks/>
          </p:cNvCxnSpPr>
          <p:nvPr/>
        </p:nvCxnSpPr>
        <p:spPr>
          <a:xfrm>
            <a:off x="3120546"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EB89B3-0235-48DF-95C9-A7402B407725}"/>
              </a:ext>
            </a:extLst>
          </p:cNvPr>
          <p:cNvSpPr txBox="1"/>
          <p:nvPr/>
        </p:nvSpPr>
        <p:spPr>
          <a:xfrm>
            <a:off x="1390020" y="1931809"/>
            <a:ext cx="1601538" cy="338554"/>
          </a:xfrm>
          <a:prstGeom prst="rect">
            <a:avLst/>
          </a:prstGeom>
          <a:solidFill>
            <a:schemeClr val="tx1">
              <a:lumMod val="95000"/>
              <a:lumOff val="5000"/>
              <a:alpha val="4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Equipment</a:t>
            </a:r>
          </a:p>
        </p:txBody>
      </p:sp>
      <p:sp>
        <p:nvSpPr>
          <p:cNvPr id="15" name="TextBox 14">
            <a:extLst>
              <a:ext uri="{FF2B5EF4-FFF2-40B4-BE49-F238E27FC236}">
                <a16:creationId xmlns:a16="http://schemas.microsoft.com/office/drawing/2014/main" id="{D46ED660-D567-439B-A874-1D27CF97C31A}"/>
              </a:ext>
            </a:extLst>
          </p:cNvPr>
          <p:cNvSpPr txBox="1"/>
          <p:nvPr/>
        </p:nvSpPr>
        <p:spPr>
          <a:xfrm>
            <a:off x="939444" y="1529842"/>
            <a:ext cx="1601538" cy="338554"/>
          </a:xfrm>
          <a:prstGeom prst="rect">
            <a:avLst/>
          </a:prstGeom>
          <a:solidFill>
            <a:schemeClr val="tx1">
              <a:lumMod val="95000"/>
              <a:lumOff val="5000"/>
              <a:alpha val="2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Mobile Station</a:t>
            </a:r>
          </a:p>
        </p:txBody>
      </p:sp>
      <p:cxnSp>
        <p:nvCxnSpPr>
          <p:cNvPr id="8" name="Straight Connector 7">
            <a:extLst>
              <a:ext uri="{FF2B5EF4-FFF2-40B4-BE49-F238E27FC236}">
                <a16:creationId xmlns:a16="http://schemas.microsoft.com/office/drawing/2014/main" id="{341306CE-93CC-4A9B-84C4-E7C450F1C12A}"/>
              </a:ext>
            </a:extLst>
          </p:cNvPr>
          <p:cNvCxnSpPr>
            <a:cxnSpLocks/>
          </p:cNvCxnSpPr>
          <p:nvPr/>
        </p:nvCxnSpPr>
        <p:spPr>
          <a:xfrm>
            <a:off x="3120546"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715981-7DCC-43D1-9574-DAC3D0728151}"/>
              </a:ext>
            </a:extLst>
          </p:cNvPr>
          <p:cNvSpPr txBox="1"/>
          <p:nvPr/>
        </p:nvSpPr>
        <p:spPr>
          <a:xfrm>
            <a:off x="2417944"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Terminal</a:t>
            </a:r>
          </a:p>
        </p:txBody>
      </p:sp>
      <p:cxnSp>
        <p:nvCxnSpPr>
          <p:cNvPr id="44" name="Straight Connector 43">
            <a:extLst>
              <a:ext uri="{FF2B5EF4-FFF2-40B4-BE49-F238E27FC236}">
                <a16:creationId xmlns:a16="http://schemas.microsoft.com/office/drawing/2014/main" id="{BF7502C6-1CF6-44F8-B81C-BFBE30E1CC1C}"/>
              </a:ext>
            </a:extLst>
          </p:cNvPr>
          <p:cNvCxnSpPr>
            <a:cxnSpLocks/>
            <a:stCxn id="12" idx="1"/>
            <a:endCxn id="13" idx="3"/>
          </p:cNvCxnSpPr>
          <p:nvPr/>
        </p:nvCxnSpPr>
        <p:spPr>
          <a:xfrm flipH="1">
            <a:off x="3823149" y="2503053"/>
            <a:ext cx="161343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29FFF0-B1B3-4786-BB49-1D7F649A7F92}"/>
              </a:ext>
            </a:extLst>
          </p:cNvPr>
          <p:cNvSpPr txBox="1"/>
          <p:nvPr/>
        </p:nvSpPr>
        <p:spPr>
          <a:xfrm>
            <a:off x="4279675" y="766863"/>
            <a:ext cx="3774890" cy="461665"/>
          </a:xfrm>
          <a:prstGeom prst="rect">
            <a:avLst/>
          </a:prstGeom>
          <a:solidFill>
            <a:schemeClr val="tx1">
              <a:lumMod val="95000"/>
              <a:lumOff val="5000"/>
            </a:schemeClr>
          </a:solidFill>
        </p:spPr>
        <p:txBody>
          <a:bodyPr wrap="square">
            <a:spAutoFit/>
          </a:bodyPr>
          <a:lstStyle/>
          <a:p>
            <a:pPr algn="ctr" rtl="1"/>
            <a:r>
              <a:rPr lang="fa-IR" sz="2400" dirty="0">
                <a:solidFill>
                  <a:schemeClr val="bg1"/>
                </a:solidFill>
                <a:cs typeface="B Titr" panose="00000700000000000000" pitchFamily="2" charset="-78"/>
              </a:rPr>
              <a:t>اجزای شبکه مخابرات بی سیم </a:t>
            </a:r>
            <a:endParaRPr lang="en-US" sz="2400" dirty="0">
              <a:solidFill>
                <a:schemeClr val="bg1"/>
              </a:solidFill>
              <a:cs typeface="B Titr" panose="00000700000000000000" pitchFamily="2" charset="-78"/>
            </a:endParaRPr>
          </a:p>
        </p:txBody>
      </p:sp>
      <p:cxnSp>
        <p:nvCxnSpPr>
          <p:cNvPr id="6" name="Straight Connector 5">
            <a:extLst>
              <a:ext uri="{FF2B5EF4-FFF2-40B4-BE49-F238E27FC236}">
                <a16:creationId xmlns:a16="http://schemas.microsoft.com/office/drawing/2014/main" id="{65A285CA-FE21-4754-BA6D-9D7BE80CF6E3}"/>
              </a:ext>
            </a:extLst>
          </p:cNvPr>
          <p:cNvCxnSpPr>
            <a:cxnSpLocks/>
          </p:cNvCxnSpPr>
          <p:nvPr/>
        </p:nvCxnSpPr>
        <p:spPr>
          <a:xfrm>
            <a:off x="8054565"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59F8BC-03D5-4FCE-B92C-60BD2930439D}"/>
              </a:ext>
            </a:extLst>
          </p:cNvPr>
          <p:cNvSpPr txBox="1"/>
          <p:nvPr/>
        </p:nvSpPr>
        <p:spPr>
          <a:xfrm>
            <a:off x="8511091"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Core Network</a:t>
            </a:r>
          </a:p>
        </p:txBody>
      </p:sp>
      <p:cxnSp>
        <p:nvCxnSpPr>
          <p:cNvPr id="10" name="Straight Connector 9">
            <a:extLst>
              <a:ext uri="{FF2B5EF4-FFF2-40B4-BE49-F238E27FC236}">
                <a16:creationId xmlns:a16="http://schemas.microsoft.com/office/drawing/2014/main" id="{42688804-C4F9-41BB-9308-A50A47C32A2F}"/>
              </a:ext>
            </a:extLst>
          </p:cNvPr>
          <p:cNvCxnSpPr>
            <a:cxnSpLocks/>
          </p:cNvCxnSpPr>
          <p:nvPr/>
        </p:nvCxnSpPr>
        <p:spPr>
          <a:xfrm>
            <a:off x="9213694"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A0FC12-7C4D-4337-9944-9A8810D31959}"/>
              </a:ext>
            </a:extLst>
          </p:cNvPr>
          <p:cNvCxnSpPr>
            <a:cxnSpLocks/>
          </p:cNvCxnSpPr>
          <p:nvPr/>
        </p:nvCxnSpPr>
        <p:spPr>
          <a:xfrm flipH="1">
            <a:off x="11225631" y="5862686"/>
            <a:ext cx="69186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96F1FAB-A132-4E04-84C3-07EBFE55003D}"/>
              </a:ext>
            </a:extLst>
          </p:cNvPr>
          <p:cNvSpPr txBox="1"/>
          <p:nvPr/>
        </p:nvSpPr>
        <p:spPr>
          <a:xfrm>
            <a:off x="10211249" y="5693409"/>
            <a:ext cx="1016625"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ارتباط از نوع</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BDD32DAE-AB91-4C91-B460-EE81C1675354}"/>
              </a:ext>
            </a:extLst>
          </p:cNvPr>
          <p:cNvSpPr txBox="1"/>
          <p:nvPr/>
        </p:nvSpPr>
        <p:spPr>
          <a:xfrm>
            <a:off x="9066675" y="5693409"/>
            <a:ext cx="1282723"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Air interface </a:t>
            </a:r>
          </a:p>
        </p:txBody>
      </p:sp>
      <p:cxnSp>
        <p:nvCxnSpPr>
          <p:cNvPr id="39" name="Straight Connector 38">
            <a:extLst>
              <a:ext uri="{FF2B5EF4-FFF2-40B4-BE49-F238E27FC236}">
                <a16:creationId xmlns:a16="http://schemas.microsoft.com/office/drawing/2014/main" id="{26631857-0CA1-4781-AFBD-B76F1935129B}"/>
              </a:ext>
            </a:extLst>
          </p:cNvPr>
          <p:cNvCxnSpPr>
            <a:cxnSpLocks/>
          </p:cNvCxnSpPr>
          <p:nvPr/>
        </p:nvCxnSpPr>
        <p:spPr>
          <a:xfrm flipH="1">
            <a:off x="11225631" y="6401166"/>
            <a:ext cx="691867"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E35138-77E1-4757-8AC8-DCB333E7623F}"/>
              </a:ext>
            </a:extLst>
          </p:cNvPr>
          <p:cNvSpPr txBox="1"/>
          <p:nvPr/>
        </p:nvSpPr>
        <p:spPr>
          <a:xfrm>
            <a:off x="10691509" y="6233824"/>
            <a:ext cx="534122"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لینک</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889ACA7E-6C85-494E-B693-88580A031A60}"/>
              </a:ext>
            </a:extLst>
          </p:cNvPr>
          <p:cNvSpPr txBox="1"/>
          <p:nvPr/>
        </p:nvSpPr>
        <p:spPr>
          <a:xfrm>
            <a:off x="9730990" y="6233824"/>
            <a:ext cx="960519"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Backhaul</a:t>
            </a:r>
          </a:p>
        </p:txBody>
      </p:sp>
      <p:cxnSp>
        <p:nvCxnSpPr>
          <p:cNvPr id="42" name="Straight Connector 41">
            <a:extLst>
              <a:ext uri="{FF2B5EF4-FFF2-40B4-BE49-F238E27FC236}">
                <a16:creationId xmlns:a16="http://schemas.microsoft.com/office/drawing/2014/main" id="{2CDC5A93-216E-4D0A-A20E-BD4A1405D1CE}"/>
              </a:ext>
            </a:extLst>
          </p:cNvPr>
          <p:cNvCxnSpPr>
            <a:cxnSpLocks/>
          </p:cNvCxnSpPr>
          <p:nvPr/>
        </p:nvCxnSpPr>
        <p:spPr>
          <a:xfrm>
            <a:off x="7904480" y="5476240"/>
            <a:ext cx="42875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CD2F97B-D064-4157-B27E-BC805259D850}"/>
              </a:ext>
            </a:extLst>
          </p:cNvPr>
          <p:cNvCxnSpPr>
            <a:cxnSpLocks/>
          </p:cNvCxnSpPr>
          <p:nvPr/>
        </p:nvCxnSpPr>
        <p:spPr>
          <a:xfrm>
            <a:off x="7904480" y="5476240"/>
            <a:ext cx="0" cy="13817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2B6D013-A3BD-40C3-B4F8-D2416B4ED22B}"/>
              </a:ext>
            </a:extLst>
          </p:cNvPr>
          <p:cNvSpPr/>
          <p:nvPr/>
        </p:nvSpPr>
        <p:spPr>
          <a:xfrm>
            <a:off x="10617201" y="5279921"/>
            <a:ext cx="1574799" cy="33855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rPr>
              <a:t>راهنمای دیاگرام</a:t>
            </a:r>
            <a:endParaRPr lang="en-US"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980AC999-4198-4B80-B3E1-2506923384A0}"/>
              </a:ext>
            </a:extLst>
          </p:cNvPr>
          <p:cNvSpPr txBox="1"/>
          <p:nvPr/>
        </p:nvSpPr>
        <p:spPr>
          <a:xfrm>
            <a:off x="8041015" y="5693409"/>
            <a:ext cx="1134541"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Wireless )</a:t>
            </a:r>
          </a:p>
        </p:txBody>
      </p:sp>
      <p:sp>
        <p:nvSpPr>
          <p:cNvPr id="47" name="Rectangle 46">
            <a:extLst>
              <a:ext uri="{FF2B5EF4-FFF2-40B4-BE49-F238E27FC236}">
                <a16:creationId xmlns:a16="http://schemas.microsoft.com/office/drawing/2014/main" id="{30546B29-8154-4AA2-81C8-A6BB8B7328F2}"/>
              </a:ext>
            </a:extLst>
          </p:cNvPr>
          <p:cNvSpPr/>
          <p:nvPr/>
        </p:nvSpPr>
        <p:spPr>
          <a:xfrm>
            <a:off x="0" y="0"/>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40F28C7-0554-4D6A-BB9A-FE9DE2827F25}"/>
              </a:ext>
            </a:extLst>
          </p:cNvPr>
          <p:cNvCxnSpPr>
            <a:cxnSpLocks/>
            <a:endCxn id="25" idx="0"/>
          </p:cNvCxnSpPr>
          <p:nvPr/>
        </p:nvCxnSpPr>
        <p:spPr>
          <a:xfrm>
            <a:off x="7375904" y="4010792"/>
            <a:ext cx="0" cy="645904"/>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90A9C28-571F-4BE2-8D03-D24E64037717}"/>
              </a:ext>
            </a:extLst>
          </p:cNvPr>
          <p:cNvGrpSpPr/>
          <p:nvPr/>
        </p:nvGrpSpPr>
        <p:grpSpPr>
          <a:xfrm>
            <a:off x="4516994" y="2333776"/>
            <a:ext cx="3300252" cy="2661474"/>
            <a:chOff x="4516994" y="2333776"/>
            <a:chExt cx="3300252" cy="2661474"/>
          </a:xfrm>
        </p:grpSpPr>
        <p:sp>
          <p:nvSpPr>
            <p:cNvPr id="12" name="TextBox 11">
              <a:extLst>
                <a:ext uri="{FF2B5EF4-FFF2-40B4-BE49-F238E27FC236}">
                  <a16:creationId xmlns:a16="http://schemas.microsoft.com/office/drawing/2014/main" id="{106C2169-13B6-4C3B-9A6A-F97DC446A6FF}"/>
                </a:ext>
              </a:extLst>
            </p:cNvPr>
            <p:cNvSpPr txBox="1"/>
            <p:nvPr/>
          </p:nvSpPr>
          <p:spPr>
            <a:xfrm>
              <a:off x="5436586" y="2333776"/>
              <a:ext cx="1405205" cy="338554"/>
            </a:xfrm>
            <a:prstGeom prst="rect">
              <a:avLst/>
            </a:prstGeom>
            <a:solidFill>
              <a:srgbClr val="CE4912"/>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RAN</a:t>
              </a:r>
            </a:p>
          </p:txBody>
        </p:sp>
        <p:cxnSp>
          <p:nvCxnSpPr>
            <p:cNvPr id="16" name="Straight Connector 15">
              <a:extLst>
                <a:ext uri="{FF2B5EF4-FFF2-40B4-BE49-F238E27FC236}">
                  <a16:creationId xmlns:a16="http://schemas.microsoft.com/office/drawing/2014/main" id="{B80FE1A2-006A-4B19-8D73-00E63B88CF47}"/>
                </a:ext>
              </a:extLst>
            </p:cNvPr>
            <p:cNvCxnSpPr>
              <a:cxnSpLocks/>
            </p:cNvCxnSpPr>
            <p:nvPr/>
          </p:nvCxnSpPr>
          <p:spPr>
            <a:xfrm>
              <a:off x="6139188" y="2672330"/>
              <a:ext cx="0" cy="1338462"/>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0F72F4-C63B-432A-A720-47C14BC5CFF7}"/>
                </a:ext>
              </a:extLst>
            </p:cNvPr>
            <p:cNvCxnSpPr>
              <a:cxnSpLocks/>
            </p:cNvCxnSpPr>
            <p:nvPr/>
          </p:nvCxnSpPr>
          <p:spPr>
            <a:xfrm flipV="1">
              <a:off x="4958336" y="4010792"/>
              <a:ext cx="2431794" cy="13158"/>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41E3B61-97E2-429D-BF55-A71156F4C574}"/>
                </a:ext>
              </a:extLst>
            </p:cNvPr>
            <p:cNvCxnSpPr>
              <a:cxnSpLocks/>
              <a:endCxn id="26" idx="0"/>
            </p:cNvCxnSpPr>
            <p:nvPr/>
          </p:nvCxnSpPr>
          <p:spPr>
            <a:xfrm>
              <a:off x="4958336" y="4010792"/>
              <a:ext cx="0" cy="642271"/>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4F8D25-85D4-4434-98F7-655AEBFCD1DD}"/>
                </a:ext>
              </a:extLst>
            </p:cNvPr>
            <p:cNvCxnSpPr>
              <a:cxnSpLocks/>
            </p:cNvCxnSpPr>
            <p:nvPr/>
          </p:nvCxnSpPr>
          <p:spPr>
            <a:xfrm>
              <a:off x="6139188" y="4023950"/>
              <a:ext cx="0" cy="632746"/>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65CC3B-2467-4DD2-8336-B5BC16B406CF}"/>
                </a:ext>
              </a:extLst>
            </p:cNvPr>
            <p:cNvSpPr txBox="1"/>
            <p:nvPr/>
          </p:nvSpPr>
          <p:spPr>
            <a:xfrm>
              <a:off x="6934562" y="4656696"/>
              <a:ext cx="882684" cy="338554"/>
            </a:xfrm>
            <a:prstGeom prst="rect">
              <a:avLst/>
            </a:prstGeom>
            <a:noFill/>
            <a:ln>
              <a:solidFill>
                <a:srgbClr val="F36B1C"/>
              </a:solidFill>
            </a:ln>
          </p:spPr>
          <p:txBody>
            <a:bodyPr wrap="square" rtlCol="0">
              <a:spAutoFit/>
            </a:bodyPr>
            <a:lstStyle/>
            <a:p>
              <a:pPr algn="ctr" rtl="1"/>
              <a:r>
                <a:rPr lang="en-US" sz="1600" dirty="0">
                  <a:solidFill>
                    <a:srgbClr val="F36B1C"/>
                  </a:solidFill>
                  <a:latin typeface="Times New Roman" panose="02020603050405020304" pitchFamily="18" charset="0"/>
                  <a:cs typeface="Times New Roman" panose="02020603050405020304" pitchFamily="18" charset="0"/>
                </a:rPr>
                <a:t>BBU</a:t>
              </a:r>
            </a:p>
          </p:txBody>
        </p:sp>
        <p:sp>
          <p:nvSpPr>
            <p:cNvPr id="26" name="TextBox 25">
              <a:extLst>
                <a:ext uri="{FF2B5EF4-FFF2-40B4-BE49-F238E27FC236}">
                  <a16:creationId xmlns:a16="http://schemas.microsoft.com/office/drawing/2014/main" id="{4BFB0581-98CA-4627-8E33-C02AA2FC484D}"/>
                </a:ext>
              </a:extLst>
            </p:cNvPr>
            <p:cNvSpPr txBox="1"/>
            <p:nvPr/>
          </p:nvSpPr>
          <p:spPr>
            <a:xfrm>
              <a:off x="4516994" y="4653063"/>
              <a:ext cx="882684" cy="338554"/>
            </a:xfrm>
            <a:prstGeom prst="rect">
              <a:avLst/>
            </a:prstGeom>
            <a:noFill/>
            <a:ln>
              <a:solidFill>
                <a:srgbClr val="F36B1C"/>
              </a:solidFill>
            </a:ln>
          </p:spPr>
          <p:txBody>
            <a:bodyPr wrap="square" rtlCol="0">
              <a:spAutoFit/>
            </a:bodyPr>
            <a:lstStyle/>
            <a:p>
              <a:pPr algn="ctr" rtl="1"/>
              <a:r>
                <a:rPr lang="en-US" sz="1600" dirty="0">
                  <a:solidFill>
                    <a:srgbClr val="F36B1C"/>
                  </a:solidFill>
                  <a:latin typeface="Times New Roman" panose="02020603050405020304" pitchFamily="18" charset="0"/>
                  <a:cs typeface="Times New Roman" panose="02020603050405020304" pitchFamily="18" charset="0"/>
                </a:rPr>
                <a:t>RRU</a:t>
              </a:r>
            </a:p>
          </p:txBody>
        </p:sp>
        <p:sp>
          <p:nvSpPr>
            <p:cNvPr id="27" name="TextBox 26">
              <a:extLst>
                <a:ext uri="{FF2B5EF4-FFF2-40B4-BE49-F238E27FC236}">
                  <a16:creationId xmlns:a16="http://schemas.microsoft.com/office/drawing/2014/main" id="{6619A3F7-56FD-4673-B628-9E55B6AFBF78}"/>
                </a:ext>
              </a:extLst>
            </p:cNvPr>
            <p:cNvSpPr txBox="1"/>
            <p:nvPr/>
          </p:nvSpPr>
          <p:spPr>
            <a:xfrm>
              <a:off x="5697846" y="4656696"/>
              <a:ext cx="882684" cy="338554"/>
            </a:xfrm>
            <a:prstGeom prst="rect">
              <a:avLst/>
            </a:prstGeom>
            <a:noFill/>
            <a:ln>
              <a:solidFill>
                <a:srgbClr val="F36B1C"/>
              </a:solidFill>
            </a:ln>
          </p:spPr>
          <p:txBody>
            <a:bodyPr wrap="square" rtlCol="0">
              <a:spAutoFit/>
            </a:bodyPr>
            <a:lstStyle/>
            <a:p>
              <a:pPr algn="ctr" rtl="1"/>
              <a:r>
                <a:rPr lang="fa-IR" sz="1600" dirty="0">
                  <a:solidFill>
                    <a:srgbClr val="F36B1C"/>
                  </a:solidFill>
                  <a:latin typeface="Calibri" panose="020F0502020204030204" pitchFamily="34" charset="0"/>
                  <a:cs typeface="Calibri" panose="020F0502020204030204" pitchFamily="34" charset="0"/>
                </a:rPr>
                <a:t>آنتن</a:t>
              </a:r>
              <a:endParaRPr lang="en-US" sz="1600" dirty="0">
                <a:solidFill>
                  <a:srgbClr val="F36B1C"/>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044915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E82FB-8FC8-4CB5-A6FB-231AC6532DA4}"/>
              </a:ext>
            </a:extLst>
          </p:cNvPr>
          <p:cNvSpPr txBox="1"/>
          <p:nvPr/>
        </p:nvSpPr>
        <p:spPr>
          <a:xfrm>
            <a:off x="1" y="188747"/>
            <a:ext cx="12192000" cy="487506"/>
          </a:xfrm>
          <a:prstGeom prst="rect">
            <a:avLst/>
          </a:prstGeom>
          <a:solidFill>
            <a:srgbClr val="042C71"/>
          </a:solidFill>
        </p:spPr>
        <p:txBody>
          <a:bodyPr wrap="square">
            <a:spAutoFit/>
          </a:bodyPr>
          <a:lstStyle/>
          <a:p>
            <a:pPr marR="0" algn="ctr" rtl="1">
              <a:lnSpc>
                <a:spcPct val="107000"/>
              </a:lnSpc>
              <a:spcBef>
                <a:spcPts val="0"/>
              </a:spcBef>
              <a:spcAft>
                <a:spcPts val="800"/>
              </a:spcAft>
            </a:pPr>
            <a:r>
              <a:rPr lang="ar-SA" sz="2400" dirty="0">
                <a:solidFill>
                  <a:schemeClr val="bg1"/>
                </a:solidFill>
                <a:cs typeface="B Titr" panose="00000700000000000000" pitchFamily="2" charset="-78"/>
              </a:rPr>
              <a:t>تقسیم بندی </a:t>
            </a:r>
            <a:r>
              <a:rPr lang="prs-AF" sz="2400" dirty="0">
                <a:solidFill>
                  <a:schemeClr val="bg1"/>
                </a:solidFill>
                <a:cs typeface="B Titr" panose="00000700000000000000" pitchFamily="2" charset="-78"/>
              </a:rPr>
              <a:t>۷ یا ۷</a:t>
            </a:r>
            <a:r>
              <a:rPr lang="fa-IR" sz="2400" dirty="0">
                <a:solidFill>
                  <a:schemeClr val="bg1"/>
                </a:solidFill>
                <a:cs typeface="B Titr" panose="00000700000000000000" pitchFamily="2" charset="-78"/>
              </a:rPr>
              <a:t>.</a:t>
            </a:r>
            <a:r>
              <a:rPr lang="prs-AF" sz="2400" dirty="0">
                <a:solidFill>
                  <a:schemeClr val="bg1"/>
                </a:solidFill>
                <a:cs typeface="B Titr" panose="00000700000000000000" pitchFamily="2" charset="-78"/>
              </a:rPr>
              <a:t>۲ در </a:t>
            </a:r>
            <a:r>
              <a:rPr lang="en-US" sz="2400" dirty="0">
                <a:solidFill>
                  <a:schemeClr val="bg1"/>
                </a:solidFill>
                <a:cs typeface="B Titr" panose="00000700000000000000" pitchFamily="2" charset="-78"/>
              </a:rPr>
              <a:t>Open RAN</a:t>
            </a:r>
            <a:r>
              <a:rPr lang="fa-IR" sz="2400" dirty="0">
                <a:solidFill>
                  <a:schemeClr val="bg1"/>
                </a:solidFill>
                <a:cs typeface="B Titr" panose="00000700000000000000" pitchFamily="2" charset="-78"/>
              </a:rPr>
              <a:t> و مفهوم </a:t>
            </a:r>
            <a:r>
              <a:rPr lang="en-US" sz="2400" dirty="0">
                <a:solidFill>
                  <a:schemeClr val="bg1"/>
                </a:solidFill>
                <a:cs typeface="B Titr" panose="00000700000000000000" pitchFamily="2" charset="-78"/>
              </a:rPr>
              <a:t>Low Physical Layer </a:t>
            </a:r>
            <a:r>
              <a:rPr lang="fa-IR" sz="2400" dirty="0">
                <a:solidFill>
                  <a:schemeClr val="bg1"/>
                </a:solidFill>
                <a:cs typeface="B Titr" panose="00000700000000000000" pitchFamily="2" charset="-78"/>
              </a:rPr>
              <a:t> و </a:t>
            </a:r>
            <a:r>
              <a:rPr lang="en-US" sz="2400" dirty="0">
                <a:solidFill>
                  <a:schemeClr val="bg1"/>
                </a:solidFill>
                <a:cs typeface="B Titr" panose="00000700000000000000" pitchFamily="2" charset="-78"/>
              </a:rPr>
              <a:t>High Physical Layer</a:t>
            </a:r>
          </a:p>
        </p:txBody>
      </p:sp>
      <p:sp>
        <p:nvSpPr>
          <p:cNvPr id="5" name="TextBox 4">
            <a:extLst>
              <a:ext uri="{FF2B5EF4-FFF2-40B4-BE49-F238E27FC236}">
                <a16:creationId xmlns:a16="http://schemas.microsoft.com/office/drawing/2014/main" id="{A259DCC7-6F04-41A6-A283-4FC059CE9861}"/>
              </a:ext>
            </a:extLst>
          </p:cNvPr>
          <p:cNvSpPr txBox="1"/>
          <p:nvPr/>
        </p:nvSpPr>
        <p:spPr>
          <a:xfrm>
            <a:off x="0" y="3252672"/>
            <a:ext cx="12011026" cy="338554"/>
          </a:xfrm>
          <a:prstGeom prst="rect">
            <a:avLst/>
          </a:prstGeom>
          <a:solidFill>
            <a:srgbClr val="042C71">
              <a:alpha val="50000"/>
            </a:srgbClr>
          </a:solidFill>
        </p:spPr>
        <p:txBody>
          <a:bodyPr wrap="square">
            <a:spAutoFit/>
          </a:bodyPr>
          <a:lstStyle/>
          <a:p>
            <a:pPr algn="ctr" rtl="1">
              <a:spcAft>
                <a:spcPts val="800"/>
              </a:spcAft>
            </a:pPr>
            <a:r>
              <a:rPr lang="ar-SA" sz="1600" dirty="0">
                <a:solidFill>
                  <a:schemeClr val="bg1"/>
                </a:solidFill>
                <a:latin typeface="Calibri" panose="020F0502020204030204" pitchFamily="34" charset="0"/>
                <a:cs typeface="Calibri" panose="020F0502020204030204" pitchFamily="34" charset="0"/>
              </a:rPr>
              <a:t>این تقسیم‌بندی در شبکه‌های</a:t>
            </a:r>
            <a:r>
              <a:rPr lang="en-US" sz="1600" dirty="0">
                <a:solidFill>
                  <a:schemeClr val="bg1"/>
                </a:solidFill>
                <a:latin typeface="Calibri" panose="020F0502020204030204" pitchFamily="34" charset="0"/>
                <a:cs typeface="Calibri" panose="020F0502020204030204" pitchFamily="34" charset="0"/>
              </a:rPr>
              <a:t> </a:t>
            </a:r>
            <a:r>
              <a:rPr lang="en-US" sz="1400" dirty="0">
                <a:solidFill>
                  <a:schemeClr val="bg1"/>
                </a:solidFill>
                <a:latin typeface="Times New Roman" panose="02020603050405020304" pitchFamily="18" charset="0"/>
                <a:cs typeface="Times New Roman" panose="02020603050405020304" pitchFamily="18" charset="0"/>
              </a:rPr>
              <a:t>Open</a:t>
            </a:r>
            <a:r>
              <a:rPr lang="en-US" sz="1600" dirty="0">
                <a:solidFill>
                  <a:schemeClr val="bg1"/>
                </a:solidFill>
                <a:latin typeface="Calibri" panose="020F0502020204030204" pitchFamily="34" charset="0"/>
                <a:cs typeface="Calibri" panose="020F0502020204030204" pitchFamily="34" charset="0"/>
              </a:rPr>
              <a:t> </a:t>
            </a:r>
            <a:r>
              <a:rPr lang="en-US" sz="1400" dirty="0">
                <a:solidFill>
                  <a:schemeClr val="bg1"/>
                </a:solidFill>
                <a:latin typeface="Times New Roman" panose="02020603050405020304" pitchFamily="18" charset="0"/>
                <a:cs typeface="Times New Roman" panose="02020603050405020304" pitchFamily="18" charset="0"/>
              </a:rPr>
              <a:t>RAN</a:t>
            </a:r>
            <a:r>
              <a:rPr lang="en-US" sz="1600" dirty="0">
                <a:solidFill>
                  <a:schemeClr val="bg1"/>
                </a:solidFill>
                <a:latin typeface="Calibri" panose="020F0502020204030204" pitchFamily="34" charset="0"/>
                <a:cs typeface="Calibri" panose="020F0502020204030204" pitchFamily="34" charset="0"/>
              </a:rPr>
              <a:t> </a:t>
            </a:r>
            <a:r>
              <a:rPr lang="ar-SA" sz="1600" dirty="0">
                <a:solidFill>
                  <a:schemeClr val="bg1"/>
                </a:solidFill>
                <a:latin typeface="Calibri" panose="020F0502020204030204" pitchFamily="34" charset="0"/>
                <a:cs typeface="Calibri" panose="020F0502020204030204" pitchFamily="34" charset="0"/>
              </a:rPr>
              <a:t>برای تفکیک واحد رادیویی</a:t>
            </a:r>
            <a:r>
              <a:rPr lang="en-US" sz="1600" dirty="0">
                <a:solidFill>
                  <a:schemeClr val="bg1"/>
                </a:solidFill>
                <a:latin typeface="Calibri" panose="020F0502020204030204" pitchFamily="34" charset="0"/>
                <a:cs typeface="Calibri" panose="020F0502020204030204" pitchFamily="34" charset="0"/>
              </a:rPr>
              <a:t> (</a:t>
            </a:r>
            <a:r>
              <a:rPr lang="en-US" sz="1400" dirty="0">
                <a:solidFill>
                  <a:schemeClr val="bg1"/>
                </a:solidFill>
                <a:latin typeface="Times New Roman" panose="02020603050405020304" pitchFamily="18" charset="0"/>
                <a:cs typeface="Times New Roman" panose="02020603050405020304" pitchFamily="18" charset="0"/>
              </a:rPr>
              <a:t>RU</a:t>
            </a:r>
            <a:r>
              <a:rPr lang="en-US" sz="1600" dirty="0">
                <a:solidFill>
                  <a:schemeClr val="bg1"/>
                </a:solidFill>
                <a:latin typeface="Calibri" panose="020F0502020204030204" pitchFamily="34" charset="0"/>
                <a:cs typeface="Calibri" panose="020F0502020204030204" pitchFamily="34" charset="0"/>
              </a:rPr>
              <a:t>) </a:t>
            </a:r>
            <a:r>
              <a:rPr lang="ar-SA" sz="1600" dirty="0">
                <a:solidFill>
                  <a:schemeClr val="bg1"/>
                </a:solidFill>
                <a:latin typeface="Calibri" panose="020F0502020204030204" pitchFamily="34" charset="0"/>
                <a:cs typeface="Calibri" panose="020F0502020204030204" pitchFamily="34" charset="0"/>
              </a:rPr>
              <a:t>از واحد توزیع‌شده</a:t>
            </a:r>
            <a:r>
              <a:rPr lang="en-US" sz="1600" dirty="0">
                <a:solidFill>
                  <a:schemeClr val="bg1"/>
                </a:solidFill>
                <a:latin typeface="Calibri" panose="020F0502020204030204" pitchFamily="34" charset="0"/>
                <a:cs typeface="Calibri" panose="020F0502020204030204" pitchFamily="34" charset="0"/>
              </a:rPr>
              <a:t> (</a:t>
            </a:r>
            <a:r>
              <a:rPr lang="en-US" sz="1400" dirty="0">
                <a:solidFill>
                  <a:schemeClr val="bg1"/>
                </a:solidFill>
                <a:latin typeface="Times New Roman" panose="02020603050405020304" pitchFamily="18" charset="0"/>
                <a:cs typeface="Times New Roman" panose="02020603050405020304" pitchFamily="18" charset="0"/>
              </a:rPr>
              <a:t>DU</a:t>
            </a:r>
            <a:r>
              <a:rPr lang="en-US" sz="1600" dirty="0">
                <a:solidFill>
                  <a:schemeClr val="bg1"/>
                </a:solidFill>
                <a:latin typeface="Calibri" panose="020F0502020204030204" pitchFamily="34" charset="0"/>
                <a:cs typeface="Calibri" panose="020F0502020204030204" pitchFamily="34" charset="0"/>
              </a:rPr>
              <a:t>) </a:t>
            </a:r>
            <a:r>
              <a:rPr lang="fa-IR" sz="1600" dirty="0">
                <a:solidFill>
                  <a:schemeClr val="bg1"/>
                </a:solidFill>
                <a:latin typeface="Calibri" panose="020F0502020204030204" pitchFamily="34" charset="0"/>
                <a:cs typeface="Calibri" panose="020F0502020204030204" pitchFamily="34" charset="0"/>
              </a:rPr>
              <a:t> </a:t>
            </a:r>
            <a:r>
              <a:rPr lang="ar-SA" sz="1600" dirty="0">
                <a:solidFill>
                  <a:schemeClr val="bg1"/>
                </a:solidFill>
                <a:latin typeface="Calibri" panose="020F0502020204030204" pitchFamily="34" charset="0"/>
                <a:cs typeface="Calibri" panose="020F0502020204030204" pitchFamily="34" charset="0"/>
              </a:rPr>
              <a:t>استفاده می‌شود</a:t>
            </a:r>
            <a:endParaRPr lang="en-US" sz="16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C558BF7-9E7F-4697-99B2-1052E80F61BB}"/>
              </a:ext>
            </a:extLst>
          </p:cNvPr>
          <p:cNvSpPr txBox="1"/>
          <p:nvPr/>
        </p:nvSpPr>
        <p:spPr>
          <a:xfrm>
            <a:off x="2666998" y="1927572"/>
            <a:ext cx="6858001" cy="871008"/>
          </a:xfrm>
          <a:prstGeom prst="rect">
            <a:avLst/>
          </a:prstGeom>
          <a:solidFill>
            <a:schemeClr val="bg1">
              <a:alpha val="50000"/>
            </a:schemeClr>
          </a:solidFill>
        </p:spPr>
        <p:txBody>
          <a:bodyPr wrap="square">
            <a:spAutoFit/>
          </a:bodyPr>
          <a:lstStyle/>
          <a:p>
            <a:pPr algn="ctr" rtl="1">
              <a:lnSpc>
                <a:spcPct val="107000"/>
              </a:lnSpc>
              <a:spcAft>
                <a:spcPts val="800"/>
              </a:spcAft>
            </a:pPr>
            <a:r>
              <a:rPr lang="ar-SA" sz="1600" dirty="0">
                <a:solidFill>
                  <a:srgbClr val="042C71"/>
                </a:solidFill>
                <a:latin typeface="Calibri" panose="020F0502020204030204" pitchFamily="34" charset="0"/>
                <a:cs typeface="Calibri" panose="020F0502020204030204" pitchFamily="34" charset="0"/>
              </a:rPr>
              <a:t>در تقسیم‌بندی </a:t>
            </a:r>
            <a:r>
              <a:rPr lang="prs-AF" sz="1600" dirty="0">
                <a:solidFill>
                  <a:srgbClr val="042C71"/>
                </a:solidFill>
                <a:latin typeface="Calibri" panose="020F0502020204030204" pitchFamily="34" charset="0"/>
                <a:cs typeface="Calibri" panose="020F0502020204030204" pitchFamily="34" charset="0"/>
              </a:rPr>
              <a:t>۷.۲</a:t>
            </a:r>
            <a:r>
              <a:rPr lang="ar-SA" sz="1600" dirty="0">
                <a:solidFill>
                  <a:srgbClr val="042C71"/>
                </a:solidFill>
                <a:latin typeface="Calibri" panose="020F0502020204030204" pitchFamily="34" charset="0"/>
                <a:cs typeface="Calibri" panose="020F0502020204030204" pitchFamily="34" charset="0"/>
              </a:rPr>
              <a:t>، بخش‌هایی از لایه فیزیکی که</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Real-Time</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هستند، مانند تبدیل فوریه سریع</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FFT</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 تبدیل معکوس فوریه سریع</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IFFT</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در واحد رادیویی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باقی می‌مانند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توابع نقش مهمی در تبدیل سیگنال‌های دیجیتال به آنالوگ و بالعکس دارند و نیازمند پردازش با تأخیر کم هستند</a:t>
            </a:r>
            <a:r>
              <a:rPr lang="en-US" sz="1600" dirty="0">
                <a:solidFill>
                  <a:srgbClr val="042C71"/>
                </a:solidFill>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2F30A01D-ED47-43AF-8EF8-526D5C85B57D}"/>
              </a:ext>
            </a:extLst>
          </p:cNvPr>
          <p:cNvSpPr txBox="1"/>
          <p:nvPr/>
        </p:nvSpPr>
        <p:spPr>
          <a:xfrm>
            <a:off x="2666998" y="4795237"/>
            <a:ext cx="6858001" cy="871008"/>
          </a:xfrm>
          <a:prstGeom prst="rect">
            <a:avLst/>
          </a:prstGeom>
          <a:solidFill>
            <a:schemeClr val="bg1">
              <a:alpha val="50000"/>
            </a:schemeClr>
          </a:solidFill>
        </p:spPr>
        <p:txBody>
          <a:bodyPr wrap="square">
            <a:spAutoFit/>
          </a:bodyPr>
          <a:lstStyle/>
          <a:p>
            <a:pPr algn="ctr" rtl="1">
              <a:lnSpc>
                <a:spcPct val="107000"/>
              </a:lnSpc>
              <a:spcAft>
                <a:spcPts val="800"/>
              </a:spcAft>
            </a:pPr>
            <a:r>
              <a:rPr lang="ar-SA" sz="1600" dirty="0">
                <a:solidFill>
                  <a:srgbClr val="042C71"/>
                </a:solidFill>
                <a:latin typeface="Calibri" panose="020F0502020204030204" pitchFamily="34" charset="0"/>
                <a:cs typeface="Calibri" panose="020F0502020204030204" pitchFamily="34" charset="0"/>
              </a:rPr>
              <a:t>سایر بخش‌های لایه فیزیکی که </a:t>
            </a:r>
            <a:r>
              <a:rPr lang="en-US" sz="1400" dirty="0">
                <a:solidFill>
                  <a:srgbClr val="042C71"/>
                </a:solidFill>
                <a:latin typeface="Times New Roman" panose="02020603050405020304" pitchFamily="18" charset="0"/>
                <a:cs typeface="Times New Roman" panose="02020603050405020304" pitchFamily="18" charset="0"/>
              </a:rPr>
              <a:t>Real-Time</a:t>
            </a:r>
            <a:r>
              <a:rPr lang="fa-IR" sz="1400" dirty="0">
                <a:solidFill>
                  <a:srgbClr val="042C71"/>
                </a:solidFill>
                <a:latin typeface="Times New Roman" panose="02020603050405020304" pitchFamily="18" charset="0"/>
                <a:cs typeface="Times New Roman" panose="02020603050405020304" pitchFamily="18" charset="0"/>
              </a:rPr>
              <a:t> </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نیستند، مانند </a:t>
            </a:r>
            <a:r>
              <a:rPr lang="en-US" sz="1400" dirty="0">
                <a:solidFill>
                  <a:srgbClr val="042C71"/>
                </a:solidFill>
                <a:latin typeface="Times New Roman" panose="02020603050405020304" pitchFamily="18" charset="0"/>
                <a:cs typeface="Times New Roman" panose="02020603050405020304" pitchFamily="18" charset="0"/>
              </a:rPr>
              <a:t>Coding</a:t>
            </a:r>
            <a:r>
              <a:rPr lang="ar-SA"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Decoding</a:t>
            </a:r>
            <a:r>
              <a:rPr lang="fa-IR"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Modulation</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و </a:t>
            </a:r>
            <a:r>
              <a:rPr lang="en-US" sz="1400" dirty="0">
                <a:solidFill>
                  <a:srgbClr val="042C71"/>
                </a:solidFill>
                <a:latin typeface="Times New Roman" panose="02020603050405020304" pitchFamily="18" charset="0"/>
                <a:cs typeface="Times New Roman" panose="02020603050405020304" pitchFamily="18" charset="0"/>
              </a:rPr>
              <a:t>Demodulation</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به واحد توزیع‌شده</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DU</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منتقل می‌شوند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توابع برای عملکرد شبکه حیاتی هستند، اما تأخیر اندکی در انجام آن‌ها قابل قبول است</a:t>
            </a:r>
            <a:r>
              <a:rPr lang="en-US" sz="1600" dirty="0">
                <a:solidFill>
                  <a:srgbClr val="042C71"/>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9AA7E438-13FD-4FCA-8C5E-2D1A2379CBA4}"/>
              </a:ext>
            </a:extLst>
          </p:cNvPr>
          <p:cNvSpPr/>
          <p:nvPr/>
        </p:nvSpPr>
        <p:spPr>
          <a:xfrm rot="16200000">
            <a:off x="8672515" y="3338511"/>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6EC29C-C3D4-4B92-943A-67A3FD1B0B9D}"/>
              </a:ext>
            </a:extLst>
          </p:cNvPr>
          <p:cNvSpPr txBox="1"/>
          <p:nvPr/>
        </p:nvSpPr>
        <p:spPr>
          <a:xfrm>
            <a:off x="0" y="1191755"/>
            <a:ext cx="12011027" cy="344069"/>
          </a:xfrm>
          <a:prstGeom prst="rect">
            <a:avLst/>
          </a:prstGeom>
          <a:solidFill>
            <a:srgbClr val="042C71">
              <a:alpha val="10000"/>
            </a:srgbClr>
          </a:solidFill>
        </p:spPr>
        <p:txBody>
          <a:bodyPr wrap="square">
            <a:spAutoFit/>
          </a:bodyPr>
          <a:lstStyle/>
          <a:p>
            <a:pPr algn="ctr" rtl="1">
              <a:lnSpc>
                <a:spcPct val="107000"/>
              </a:lnSpc>
              <a:spcAft>
                <a:spcPts val="800"/>
              </a:spcAft>
            </a:pPr>
            <a:r>
              <a:rPr lang="en-US" sz="1600" b="1" dirty="0">
                <a:solidFill>
                  <a:srgbClr val="042C71"/>
                </a:solidFill>
                <a:latin typeface="Calibri" panose="020F0502020204030204" pitchFamily="34" charset="0"/>
                <a:cs typeface="Calibri" panose="020F0502020204030204" pitchFamily="34" charset="0"/>
              </a:rPr>
              <a:t>High Physical Layer</a:t>
            </a:r>
          </a:p>
        </p:txBody>
      </p:sp>
      <p:sp>
        <p:nvSpPr>
          <p:cNvPr id="10" name="TextBox 9">
            <a:extLst>
              <a:ext uri="{FF2B5EF4-FFF2-40B4-BE49-F238E27FC236}">
                <a16:creationId xmlns:a16="http://schemas.microsoft.com/office/drawing/2014/main" id="{56043251-F751-4642-A079-AB99B6145822}"/>
              </a:ext>
            </a:extLst>
          </p:cNvPr>
          <p:cNvSpPr txBox="1"/>
          <p:nvPr/>
        </p:nvSpPr>
        <p:spPr>
          <a:xfrm>
            <a:off x="-1" y="4045318"/>
            <a:ext cx="12011027" cy="344069"/>
          </a:xfrm>
          <a:prstGeom prst="rect">
            <a:avLst/>
          </a:prstGeom>
          <a:solidFill>
            <a:srgbClr val="042C71">
              <a:alpha val="10000"/>
            </a:srgbClr>
          </a:solidFill>
        </p:spPr>
        <p:txBody>
          <a:bodyPr wrap="square">
            <a:spAutoFit/>
          </a:bodyPr>
          <a:lstStyle/>
          <a:p>
            <a:pPr algn="ctr" rtl="1">
              <a:lnSpc>
                <a:spcPct val="107000"/>
              </a:lnSpc>
              <a:spcAft>
                <a:spcPts val="800"/>
              </a:spcAft>
            </a:pPr>
            <a:r>
              <a:rPr lang="en-US" sz="1600" b="1" dirty="0">
                <a:solidFill>
                  <a:srgbClr val="042C71"/>
                </a:solidFill>
                <a:latin typeface="Calibri" panose="020F0502020204030204" pitchFamily="34" charset="0"/>
                <a:cs typeface="Calibri" panose="020F0502020204030204" pitchFamily="34" charset="0"/>
              </a:rPr>
              <a:t>Low Physical Layer</a:t>
            </a:r>
          </a:p>
        </p:txBody>
      </p:sp>
    </p:spTree>
    <p:extLst>
      <p:ext uri="{BB962C8B-B14F-4D97-AF65-F5344CB8AC3E}">
        <p14:creationId xmlns:p14="http://schemas.microsoft.com/office/powerpoint/2010/main" val="10669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15A921E-7437-4E0E-A00A-FEEA1D65D7AC}"/>
              </a:ext>
            </a:extLst>
          </p:cNvPr>
          <p:cNvCxnSpPr>
            <a:cxnSpLocks/>
          </p:cNvCxnSpPr>
          <p:nvPr/>
        </p:nvCxnSpPr>
        <p:spPr>
          <a:xfrm>
            <a:off x="11744960" y="0"/>
            <a:ext cx="0" cy="685800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1C0F02-3BE3-45A0-AFC3-1C01449AB61F}"/>
              </a:ext>
            </a:extLst>
          </p:cNvPr>
          <p:cNvSpPr txBox="1"/>
          <p:nvPr/>
        </p:nvSpPr>
        <p:spPr>
          <a:xfrm>
            <a:off x="4653281" y="239547"/>
            <a:ext cx="7538719" cy="487506"/>
          </a:xfrm>
          <a:prstGeom prst="rect">
            <a:avLst/>
          </a:prstGeom>
          <a:solidFill>
            <a:srgbClr val="042C71"/>
          </a:solidFill>
        </p:spPr>
        <p:txBody>
          <a:bodyPr wrap="square">
            <a:spAutoFit/>
          </a:bodyPr>
          <a:lstStyle/>
          <a:p>
            <a:pPr algn="ctr" rtl="1">
              <a:lnSpc>
                <a:spcPct val="107000"/>
              </a:lnSpc>
              <a:spcAft>
                <a:spcPts val="800"/>
              </a:spcAft>
            </a:pPr>
            <a:r>
              <a:rPr lang="prs-AF" sz="2400" dirty="0">
                <a:solidFill>
                  <a:schemeClr val="bg1"/>
                </a:solidFill>
                <a:cs typeface="B Titr" panose="00000700000000000000" pitchFamily="2" charset="-78"/>
              </a:rPr>
              <a:t>۳ چالش کلیدی در دنیای مخابرات نسل ۵ ( برای </a:t>
            </a:r>
            <a:r>
              <a:rPr lang="fa-IR" sz="2400" dirty="0">
                <a:solidFill>
                  <a:schemeClr val="bg1"/>
                </a:solidFill>
                <a:cs typeface="B Titr" panose="00000700000000000000" pitchFamily="2" charset="-78"/>
              </a:rPr>
              <a:t>اپراتورها </a:t>
            </a:r>
            <a:r>
              <a:rPr lang="prs-AF" sz="2400" dirty="0">
                <a:solidFill>
                  <a:schemeClr val="bg1"/>
                </a:solidFill>
                <a:cs typeface="B Titr" panose="00000700000000000000" pitchFamily="2" charset="-78"/>
              </a:rPr>
              <a:t>)</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1D763698-F2F8-4B15-B006-5C2924C2A2C1}"/>
              </a:ext>
            </a:extLst>
          </p:cNvPr>
          <p:cNvSpPr txBox="1"/>
          <p:nvPr/>
        </p:nvSpPr>
        <p:spPr>
          <a:xfrm>
            <a:off x="0" y="899947"/>
            <a:ext cx="8178800" cy="338554"/>
          </a:xfrm>
          <a:prstGeom prst="rect">
            <a:avLst/>
          </a:prstGeom>
          <a:solidFill>
            <a:schemeClr val="bg1"/>
          </a:solidFill>
          <a:ln>
            <a:solidFill>
              <a:srgbClr val="042C71"/>
            </a:solidFill>
          </a:ln>
        </p:spPr>
        <p:txBody>
          <a:bodyPr wrap="square">
            <a:spAutoFit/>
          </a:bodyPr>
          <a:lstStyle/>
          <a:p>
            <a:pPr marL="0" marR="0" algn="ctr" rtl="1"/>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چالش اول: </a:t>
            </a:r>
            <a:r>
              <a:rPr lang="ar-SA" sz="1600" b="1" dirty="0">
                <a:solidFill>
                  <a:srgbClr val="042C71"/>
                </a:solidFill>
                <a:latin typeface="Calibri" panose="020F0502020204030204" pitchFamily="34" charset="0"/>
                <a:cs typeface="Calibri" panose="020F0502020204030204" pitchFamily="34" charset="0"/>
              </a:rPr>
              <a:t>زمان رسیدن به بازار</a:t>
            </a:r>
            <a:r>
              <a:rPr lang="en-US" sz="1600" b="1" dirty="0">
                <a:solidFill>
                  <a:srgbClr val="042C71"/>
                </a:solidFill>
                <a:latin typeface="Calibri" panose="020F0502020204030204" pitchFamily="34" charset="0"/>
                <a:cs typeface="Calibri" panose="020F0502020204030204" pitchFamily="34" charset="0"/>
              </a:rPr>
              <a:t> (Time to Market) </a:t>
            </a:r>
            <a:r>
              <a:rPr lang="ar-SA" sz="1600" b="1" dirty="0">
                <a:solidFill>
                  <a:srgbClr val="042C71"/>
                </a:solidFill>
                <a:latin typeface="Calibri" panose="020F0502020204030204" pitchFamily="34" charset="0"/>
                <a:cs typeface="Calibri" panose="020F0502020204030204" pitchFamily="34" charset="0"/>
              </a:rPr>
              <a:t>برای فناوری‌های جدید</a:t>
            </a:r>
            <a:endParaRPr lang="en-US" sz="1600" b="1" dirty="0">
              <a:solidFill>
                <a:srgbClr val="042C7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D22CCC0-092D-4F58-97D3-1804E9F4F302}"/>
              </a:ext>
            </a:extLst>
          </p:cNvPr>
          <p:cNvSpPr txBox="1"/>
          <p:nvPr/>
        </p:nvSpPr>
        <p:spPr>
          <a:xfrm>
            <a:off x="4135121" y="1710883"/>
            <a:ext cx="8056879" cy="344069"/>
          </a:xfrm>
          <a:prstGeom prst="rect">
            <a:avLst/>
          </a:prstGeom>
          <a:solidFill>
            <a:srgbClr val="042C71">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برای رسیدن به این هدف، به چند عامل کلیدی نیاز داریم</a:t>
            </a:r>
            <a:endParaRPr lang="en-US" sz="1600" b="1" dirty="0">
              <a:solidFill>
                <a:srgbClr val="042C7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3DD35C-9ED1-4770-9CF6-166A2F4C52AD}"/>
              </a:ext>
            </a:extLst>
          </p:cNvPr>
          <p:cNvSpPr txBox="1"/>
          <p:nvPr/>
        </p:nvSpPr>
        <p:spPr>
          <a:xfrm>
            <a:off x="0" y="2237861"/>
            <a:ext cx="11744960" cy="607539"/>
          </a:xfrm>
          <a:prstGeom prst="rect">
            <a:avLst/>
          </a:prstGeom>
          <a:noFill/>
        </p:spPr>
        <p:txBody>
          <a:bodyPr wrap="square">
            <a:spAutoFit/>
          </a:bodyPr>
          <a:lstStyle/>
          <a:p>
            <a:pPr marL="285750" indent="-285750" algn="r" rtl="1">
              <a:lnSpc>
                <a:spcPct val="107000"/>
              </a:lnSpc>
              <a:spcAft>
                <a:spcPts val="800"/>
              </a:spcAft>
              <a:buFont typeface="Arial" panose="020B0604020202020204" pitchFamily="34" charset="0"/>
              <a:buChar char="•"/>
            </a:pPr>
            <a:r>
              <a:rPr lang="ar-SA" sz="1600" b="1" dirty="0">
                <a:solidFill>
                  <a:srgbClr val="042C71"/>
                </a:solidFill>
                <a:latin typeface="Calibri" panose="020F0502020204030204" pitchFamily="34" charset="0"/>
                <a:cs typeface="Calibri" panose="020F0502020204030204" pitchFamily="34" charset="0"/>
              </a:rPr>
              <a:t>ابزار و تکنولوژی مناسب برای استقرار</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راه‌اندازی سریع </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5G</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نیازمند راه‌حل‌های نوآورانه و تکنولوژی‌های جدید است</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برای مثال، ممکن است به الگوریتم‌هایی برای انتخاب هوشمندانه‌ی محل دکل‌های مخابراتی یا روش‌های نوین کابل‌کشی نیاز داشته باشیم</a:t>
            </a:r>
            <a:endParaRPr lang="en-US" sz="1600" dirty="0">
              <a:solidFill>
                <a:srgbClr val="042C7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2798FFA-C671-4F07-931D-6DBDD0AC68AA}"/>
              </a:ext>
            </a:extLst>
          </p:cNvPr>
          <p:cNvSpPr txBox="1"/>
          <p:nvPr/>
        </p:nvSpPr>
        <p:spPr>
          <a:xfrm>
            <a:off x="0" y="3090312"/>
            <a:ext cx="11744960" cy="344069"/>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600" b="1" dirty="0">
                <a:solidFill>
                  <a:srgbClr val="042C71"/>
                </a:solidFill>
                <a:latin typeface="Calibri" panose="020F0502020204030204" pitchFamily="34" charset="0"/>
                <a:cs typeface="Calibri" panose="020F0502020204030204" pitchFamily="34" charset="0"/>
              </a:rPr>
              <a:t>پیش‌بینی تعداد مشترکین</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برای اینکه بتوانیم سرمایه‌گذاری درستی انجام دهیم، باید تا حدودی بتوانیم تعداد کاربرانی که از </a:t>
            </a:r>
            <a:r>
              <a:rPr lang="en-US" sz="1400" dirty="0">
                <a:solidFill>
                  <a:srgbClr val="042C71"/>
                </a:solidFill>
                <a:latin typeface="Times New Roman" panose="02020603050405020304" pitchFamily="18" charset="0"/>
                <a:cs typeface="Times New Roman" panose="02020603050405020304" pitchFamily="18" charset="0"/>
              </a:rPr>
              <a:t>5G</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استفاده خواهند کرد را تخمین بزنیم</a:t>
            </a:r>
            <a:endParaRPr lang="en-US" sz="1600" dirty="0">
              <a:solidFill>
                <a:srgbClr val="042C7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F561012-1204-4F27-AF58-D4F8D6CF76DC}"/>
              </a:ext>
            </a:extLst>
          </p:cNvPr>
          <p:cNvSpPr txBox="1"/>
          <p:nvPr/>
        </p:nvSpPr>
        <p:spPr>
          <a:xfrm>
            <a:off x="0" y="3736257"/>
            <a:ext cx="8056879" cy="344069"/>
          </a:xfrm>
          <a:prstGeom prst="rect">
            <a:avLst/>
          </a:prstGeom>
          <a:solidFill>
            <a:srgbClr val="042C71">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عوامل مهم در چالش </a:t>
            </a:r>
            <a:r>
              <a:rPr lang="en-US" sz="1600" b="1" dirty="0">
                <a:solidFill>
                  <a:srgbClr val="042C71"/>
                </a:solidFill>
                <a:latin typeface="Calibri" panose="020F0502020204030204" pitchFamily="34" charset="0"/>
                <a:cs typeface="Calibri" panose="020F0502020204030204" pitchFamily="34" charset="0"/>
              </a:rPr>
              <a:t>Time to Market </a:t>
            </a:r>
          </a:p>
        </p:txBody>
      </p:sp>
      <p:sp>
        <p:nvSpPr>
          <p:cNvPr id="12" name="TextBox 11">
            <a:extLst>
              <a:ext uri="{FF2B5EF4-FFF2-40B4-BE49-F238E27FC236}">
                <a16:creationId xmlns:a16="http://schemas.microsoft.com/office/drawing/2014/main" id="{A248E9B6-E342-426B-9D05-4D5BC2309AA5}"/>
              </a:ext>
            </a:extLst>
          </p:cNvPr>
          <p:cNvSpPr txBox="1"/>
          <p:nvPr/>
        </p:nvSpPr>
        <p:spPr>
          <a:xfrm>
            <a:off x="0" y="4376638"/>
            <a:ext cx="11744960" cy="344069"/>
          </a:xfrm>
          <a:prstGeom prst="rect">
            <a:avLst/>
          </a:prstGeom>
          <a:noFill/>
        </p:spPr>
        <p:txBody>
          <a:bodyPr wrap="square">
            <a:spAutoFit/>
          </a:bodyPr>
          <a:lstStyle/>
          <a:p>
            <a:pPr marL="285750" marR="0" lvl="0" indent="-285750" algn="r" rtl="1">
              <a:lnSpc>
                <a:spcPct val="107000"/>
              </a:lnSpc>
              <a:spcBef>
                <a:spcPts val="0"/>
              </a:spcBef>
              <a:spcAft>
                <a:spcPts val="800"/>
              </a:spcAft>
              <a:buFont typeface="Arial" panose="020B0604020202020204" pitchFamily="34" charset="0"/>
              <a:buChar char="•"/>
              <a:tabLst>
                <a:tab pos="457200" algn="l"/>
              </a:tabLst>
            </a:pPr>
            <a:r>
              <a:rPr lang="ar-SA" sz="1600" b="1" dirty="0">
                <a:solidFill>
                  <a:srgbClr val="042C71"/>
                </a:solidFill>
                <a:latin typeface="Calibri" panose="020F0502020204030204" pitchFamily="34" charset="0"/>
                <a:cs typeface="Calibri" panose="020F0502020204030204" pitchFamily="34" charset="0"/>
              </a:rPr>
              <a:t>سرعت بخشیدن به استقرار</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اپراتورها باید بتوانند زیرساخت‌های جدید را به سرعت و با کارآمدی بالا راه‌اندازی کنند</a:t>
            </a:r>
            <a:endParaRPr lang="en-US" sz="1600" dirty="0">
              <a:solidFill>
                <a:srgbClr val="042C7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BF603C7-D201-4253-98C9-D8F2972D1ADD}"/>
              </a:ext>
            </a:extLst>
          </p:cNvPr>
          <p:cNvSpPr txBox="1"/>
          <p:nvPr/>
        </p:nvSpPr>
        <p:spPr>
          <a:xfrm>
            <a:off x="0" y="4957303"/>
            <a:ext cx="11744960" cy="344069"/>
          </a:xfrm>
          <a:prstGeom prst="rect">
            <a:avLst/>
          </a:prstGeom>
          <a:noFill/>
        </p:spPr>
        <p:txBody>
          <a:bodyPr wrap="square">
            <a:spAutoFit/>
          </a:bodyPr>
          <a:lstStyle/>
          <a:p>
            <a:pPr marL="285750" marR="0" lvl="0" indent="-285750" algn="r" rtl="1">
              <a:lnSpc>
                <a:spcPct val="107000"/>
              </a:lnSpc>
              <a:spcBef>
                <a:spcPts val="0"/>
              </a:spcBef>
              <a:spcAft>
                <a:spcPts val="800"/>
              </a:spcAft>
              <a:buFont typeface="Arial" panose="020B0604020202020204" pitchFamily="34" charset="0"/>
              <a:buChar char="•"/>
              <a:tabLst>
                <a:tab pos="457200" algn="l"/>
              </a:tabLst>
            </a:pPr>
            <a:r>
              <a:rPr lang="ar-SA" sz="1600" b="1" dirty="0">
                <a:solidFill>
                  <a:srgbClr val="042C71"/>
                </a:solidFill>
                <a:latin typeface="Calibri" panose="020F0502020204030204" pitchFamily="34" charset="0"/>
                <a:cs typeface="Calibri" panose="020F0502020204030204" pitchFamily="34" charset="0"/>
              </a:rPr>
              <a:t>سرمایه‌گذاری قابل توجه</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راه‌اندازی فناوری‌های جدید، نیازمند سرمایه‌گذاری کلان است</a:t>
            </a:r>
            <a:endParaRPr lang="en-US" sz="1600" dirty="0">
              <a:solidFill>
                <a:srgbClr val="042C7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9980C6C-BFB1-4803-AFDF-659049F0380E}"/>
              </a:ext>
            </a:extLst>
          </p:cNvPr>
          <p:cNvSpPr txBox="1"/>
          <p:nvPr/>
        </p:nvSpPr>
        <p:spPr>
          <a:xfrm>
            <a:off x="0" y="5537968"/>
            <a:ext cx="11744960" cy="607539"/>
          </a:xfrm>
          <a:prstGeom prst="rect">
            <a:avLst/>
          </a:prstGeom>
          <a:noFill/>
        </p:spPr>
        <p:txBody>
          <a:bodyPr wrap="square">
            <a:spAutoFit/>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1600" b="1" dirty="0">
                <a:solidFill>
                  <a:srgbClr val="042C71"/>
                </a:solidFill>
                <a:latin typeface="Calibri" panose="020F0502020204030204" pitchFamily="34" charset="0"/>
                <a:cs typeface="Calibri" panose="020F0502020204030204" pitchFamily="34" charset="0"/>
              </a:rPr>
              <a:t>محدودیت در انعطاف‌پذیری تجهیزات قدیمی</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تجهیزات قدیمی مانعی برای به‌روزرسانی سریع شبکه و در نتیجه، کاهش سرعت رسیدن فناوری‌های جدید به دست کاربران است</a:t>
            </a:r>
            <a:endParaRPr lang="en-US" sz="1600" dirty="0">
              <a:solidFill>
                <a:srgbClr val="042C7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3091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4CD1D0-1D0B-4C1F-B43A-8E41BB713C16}"/>
              </a:ext>
            </a:extLst>
          </p:cNvPr>
          <p:cNvCxnSpPr>
            <a:cxnSpLocks/>
          </p:cNvCxnSpPr>
          <p:nvPr/>
        </p:nvCxnSpPr>
        <p:spPr>
          <a:xfrm>
            <a:off x="6605619" y="5221449"/>
            <a:ext cx="780701" cy="0"/>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B9EE18-D2C9-4469-A8A9-D919E7A20401}"/>
              </a:ext>
            </a:extLst>
          </p:cNvPr>
          <p:cNvCxnSpPr>
            <a:cxnSpLocks/>
          </p:cNvCxnSpPr>
          <p:nvPr/>
        </p:nvCxnSpPr>
        <p:spPr>
          <a:xfrm>
            <a:off x="4629499" y="5240386"/>
            <a:ext cx="780701" cy="0"/>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15A921E-7437-4E0E-A00A-FEEA1D65D7AC}"/>
              </a:ext>
            </a:extLst>
          </p:cNvPr>
          <p:cNvCxnSpPr>
            <a:cxnSpLocks/>
          </p:cNvCxnSpPr>
          <p:nvPr/>
        </p:nvCxnSpPr>
        <p:spPr>
          <a:xfrm>
            <a:off x="11744960" y="0"/>
            <a:ext cx="0" cy="6858000"/>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1C0F02-3BE3-45A0-AFC3-1C01449AB61F}"/>
              </a:ext>
            </a:extLst>
          </p:cNvPr>
          <p:cNvSpPr txBox="1"/>
          <p:nvPr/>
        </p:nvSpPr>
        <p:spPr>
          <a:xfrm>
            <a:off x="4653281" y="239547"/>
            <a:ext cx="7538719" cy="487506"/>
          </a:xfrm>
          <a:prstGeom prst="rect">
            <a:avLst/>
          </a:prstGeom>
          <a:solidFill>
            <a:srgbClr val="042C71"/>
          </a:solidFill>
        </p:spPr>
        <p:txBody>
          <a:bodyPr wrap="square">
            <a:spAutoFit/>
          </a:bodyPr>
          <a:lstStyle/>
          <a:p>
            <a:pPr algn="ctr" rtl="1">
              <a:lnSpc>
                <a:spcPct val="107000"/>
              </a:lnSpc>
              <a:spcAft>
                <a:spcPts val="800"/>
              </a:spcAft>
            </a:pPr>
            <a:r>
              <a:rPr lang="prs-AF" sz="2400" dirty="0">
                <a:solidFill>
                  <a:schemeClr val="bg1"/>
                </a:solidFill>
                <a:cs typeface="B Titr" panose="00000700000000000000" pitchFamily="2" charset="-78"/>
              </a:rPr>
              <a:t>۳ چالش کلیدی در دنیای مخابرات نسل ۵ ( برای </a:t>
            </a:r>
            <a:r>
              <a:rPr lang="fa-IR" sz="2400" dirty="0">
                <a:solidFill>
                  <a:schemeClr val="bg1"/>
                </a:solidFill>
                <a:cs typeface="B Titr" panose="00000700000000000000" pitchFamily="2" charset="-78"/>
              </a:rPr>
              <a:t>اپراتورها </a:t>
            </a:r>
            <a:r>
              <a:rPr lang="prs-AF" sz="2400" dirty="0">
                <a:solidFill>
                  <a:schemeClr val="bg1"/>
                </a:solidFill>
                <a:cs typeface="B Titr" panose="00000700000000000000" pitchFamily="2" charset="-78"/>
              </a:rPr>
              <a:t>)</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1D763698-F2F8-4B15-B006-5C2924C2A2C1}"/>
              </a:ext>
            </a:extLst>
          </p:cNvPr>
          <p:cNvSpPr txBox="1"/>
          <p:nvPr/>
        </p:nvSpPr>
        <p:spPr>
          <a:xfrm>
            <a:off x="0" y="899947"/>
            <a:ext cx="8178800" cy="338554"/>
          </a:xfrm>
          <a:prstGeom prst="rect">
            <a:avLst/>
          </a:prstGeom>
          <a:solidFill>
            <a:schemeClr val="bg1"/>
          </a:solidFill>
          <a:ln>
            <a:solidFill>
              <a:srgbClr val="FAE250"/>
            </a:solidFill>
          </a:ln>
        </p:spPr>
        <p:txBody>
          <a:bodyPr wrap="square">
            <a:spAutoFit/>
          </a:bodyPr>
          <a:lstStyle/>
          <a:p>
            <a:pPr marL="0" marR="0" algn="ctr" rtl="1"/>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چالش </a:t>
            </a:r>
            <a:r>
              <a:rPr lang="fa-IR"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دوم</a:t>
            </a:r>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بهبود عملکرد شبکه </a:t>
            </a:r>
            <a:r>
              <a:rPr lang="en-US" sz="1600" b="1" dirty="0">
                <a:solidFill>
                  <a:srgbClr val="042C71"/>
                </a:solidFill>
                <a:latin typeface="Calibri" panose="020F0502020204030204" pitchFamily="34" charset="0"/>
                <a:cs typeface="Calibri" panose="020F0502020204030204" pitchFamily="34" charset="0"/>
              </a:rPr>
              <a:t>(Better Performance) </a:t>
            </a:r>
          </a:p>
        </p:txBody>
      </p:sp>
      <p:sp>
        <p:nvSpPr>
          <p:cNvPr id="4" name="TextBox 3">
            <a:extLst>
              <a:ext uri="{FF2B5EF4-FFF2-40B4-BE49-F238E27FC236}">
                <a16:creationId xmlns:a16="http://schemas.microsoft.com/office/drawing/2014/main" id="{2D22CCC0-092D-4F58-97D3-1804E9F4F302}"/>
              </a:ext>
            </a:extLst>
          </p:cNvPr>
          <p:cNvSpPr txBox="1"/>
          <p:nvPr/>
        </p:nvSpPr>
        <p:spPr>
          <a:xfrm>
            <a:off x="4135121" y="1448620"/>
            <a:ext cx="8056879" cy="344069"/>
          </a:xfrm>
          <a:prstGeom prst="rect">
            <a:avLst/>
          </a:prstGeom>
          <a:solidFill>
            <a:srgbClr val="FAE250">
              <a:alpha val="10000"/>
            </a:srgbClr>
          </a:solidFill>
        </p:spPr>
        <p:txBody>
          <a:bodyPr wrap="square">
            <a:spAutoFit/>
          </a:bodyPr>
          <a:lstStyle/>
          <a:p>
            <a:pPr marR="0" algn="ctr" rtl="1">
              <a:lnSpc>
                <a:spcPct val="107000"/>
              </a:lnSpc>
              <a:spcBef>
                <a:spcPts val="0"/>
              </a:spcBef>
              <a:spcAft>
                <a:spcPts val="800"/>
              </a:spcAft>
            </a:pPr>
            <a:r>
              <a:rPr lang="fa-IR" sz="1600" b="1" dirty="0">
                <a:solidFill>
                  <a:srgbClr val="042C71"/>
                </a:solidFill>
                <a:latin typeface="Calibri" panose="020F0502020204030204" pitchFamily="34" charset="0"/>
                <a:cs typeface="Calibri" panose="020F0502020204030204" pitchFamily="34" charset="0"/>
              </a:rPr>
              <a:t>در شرایط کرونا </a:t>
            </a:r>
            <a:r>
              <a:rPr lang="ar-SA" sz="1600" b="1" dirty="0">
                <a:solidFill>
                  <a:srgbClr val="042C71"/>
                </a:solidFill>
                <a:latin typeface="Calibri" panose="020F0502020204030204" pitchFamily="34" charset="0"/>
                <a:cs typeface="Calibri" panose="020F0502020204030204" pitchFamily="34" charset="0"/>
              </a:rPr>
              <a:t>اپراتورهای مخابراتی با چالش مهمی روبرو شدند</a:t>
            </a:r>
            <a:endParaRPr lang="en-US" sz="1600" b="1" dirty="0">
              <a:solidFill>
                <a:srgbClr val="042C7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3DD35C-9ED1-4770-9CF6-166A2F4C52AD}"/>
              </a:ext>
            </a:extLst>
          </p:cNvPr>
          <p:cNvSpPr txBox="1"/>
          <p:nvPr/>
        </p:nvSpPr>
        <p:spPr>
          <a:xfrm>
            <a:off x="0" y="1960048"/>
            <a:ext cx="11744960" cy="607539"/>
          </a:xfrm>
          <a:prstGeom prst="rect">
            <a:avLst/>
          </a:prstGeom>
          <a:noFill/>
        </p:spPr>
        <p:txBody>
          <a:bodyPr wrap="square">
            <a:spAutoFit/>
          </a:bodyPr>
          <a:lstStyle/>
          <a:p>
            <a:pPr marL="285750" indent="-285750" algn="r" rtl="1">
              <a:lnSpc>
                <a:spcPct val="107000"/>
              </a:lnSpc>
              <a:spcAft>
                <a:spcPts val="800"/>
              </a:spcAft>
              <a:buFont typeface="Arial" panose="020B0604020202020204" pitchFamily="34" charset="0"/>
              <a:buChar char="•"/>
            </a:pPr>
            <a:r>
              <a:rPr lang="prs-AF" sz="1600" b="1" dirty="0">
                <a:solidFill>
                  <a:srgbClr val="FAE250"/>
                </a:solidFill>
                <a:latin typeface="Calibri" panose="020F0502020204030204" pitchFamily="34" charset="0"/>
                <a:cs typeface="Calibri" panose="020F0502020204030204" pitchFamily="34" charset="0"/>
              </a:rPr>
              <a:t>توسعه و بهبود ظرفیت سیستم </a:t>
            </a:r>
            <a:r>
              <a:rPr lang="en-US" sz="1600" b="1" dirty="0">
                <a:solidFill>
                  <a:srgbClr val="FAE250"/>
                </a:solidFill>
                <a:latin typeface="Calibri" panose="020F0502020204030204" pitchFamily="34" charset="0"/>
                <a:cs typeface="Calibri" panose="020F0502020204030204" pitchFamily="34" charset="0"/>
              </a:rPr>
              <a:t>: </a:t>
            </a:r>
            <a:r>
              <a:rPr lang="fa-IR" sz="1600" b="1" dirty="0">
                <a:solidFill>
                  <a:srgbClr val="FAE250"/>
                </a:solidFill>
                <a:latin typeface="Calibri" panose="020F0502020204030204" pitchFamily="34" charset="0"/>
                <a:cs typeface="Calibri" panose="020F0502020204030204" pitchFamily="34" charset="0"/>
              </a:rPr>
              <a:t> </a:t>
            </a:r>
            <a:r>
              <a:rPr lang="prs-AF" sz="1600" dirty="0">
                <a:solidFill>
                  <a:srgbClr val="042C71"/>
                </a:solidFill>
                <a:latin typeface="Calibri" panose="020F0502020204030204" pitchFamily="34" charset="0"/>
                <a:cs typeface="Calibri" panose="020F0502020204030204" pitchFamily="34" charset="0"/>
              </a:rPr>
              <a:t>ا</a:t>
            </a:r>
            <a:r>
              <a:rPr lang="fa-IR" sz="1600" dirty="0" err="1">
                <a:solidFill>
                  <a:srgbClr val="042C71"/>
                </a:solidFill>
                <a:latin typeface="Calibri" panose="020F0502020204030204" pitchFamily="34" charset="0"/>
                <a:cs typeface="Calibri" panose="020F0502020204030204" pitchFamily="34" charset="0"/>
              </a:rPr>
              <a:t>پراتورها</a:t>
            </a:r>
            <a:r>
              <a:rPr lang="fa-IR" sz="1600" dirty="0">
                <a:solidFill>
                  <a:srgbClr val="042C71"/>
                </a:solidFill>
                <a:latin typeface="Calibri" panose="020F0502020204030204" pitchFamily="34" charset="0"/>
                <a:cs typeface="Calibri" panose="020F0502020204030204" pitchFamily="34" charset="0"/>
              </a:rPr>
              <a:t> نیاز داشتند تا ظرفیت </a:t>
            </a:r>
            <a:r>
              <a:rPr lang="fa-IR" sz="1600" dirty="0" err="1">
                <a:solidFill>
                  <a:srgbClr val="042C71"/>
                </a:solidFill>
                <a:latin typeface="Calibri" panose="020F0502020204030204" pitchFamily="34" charset="0"/>
                <a:cs typeface="Calibri" panose="020F0502020204030204" pitchFamily="34" charset="0"/>
              </a:rPr>
              <a:t>شبکه‌های</a:t>
            </a:r>
            <a:r>
              <a:rPr lang="fa-IR" sz="1600" dirty="0">
                <a:solidFill>
                  <a:srgbClr val="042C71"/>
                </a:solidFill>
                <a:latin typeface="Calibri" panose="020F0502020204030204" pitchFamily="34" charset="0"/>
                <a:cs typeface="Calibri" panose="020F0502020204030204" pitchFamily="34" charset="0"/>
              </a:rPr>
              <a:t> خود را برای برآورده کردن نیازهای کاربران خانگی و </a:t>
            </a:r>
            <a:r>
              <a:rPr lang="fa-IR" sz="1600" dirty="0" err="1">
                <a:solidFill>
                  <a:srgbClr val="042C71"/>
                </a:solidFill>
                <a:latin typeface="Calibri" panose="020F0502020204030204" pitchFamily="34" charset="0"/>
                <a:cs typeface="Calibri" panose="020F0502020204030204" pitchFamily="34" charset="0"/>
              </a:rPr>
              <a:t>دورکار</a:t>
            </a:r>
            <a:r>
              <a:rPr lang="fa-IR" sz="1600" dirty="0">
                <a:solidFill>
                  <a:srgbClr val="042C71"/>
                </a:solidFill>
                <a:latin typeface="Calibri" panose="020F0502020204030204" pitchFamily="34" charset="0"/>
                <a:cs typeface="Calibri" panose="020F0502020204030204" pitchFamily="34" charset="0"/>
              </a:rPr>
              <a:t> افزایش </a:t>
            </a:r>
            <a:r>
              <a:rPr lang="fa-IR" sz="1600" dirty="0" err="1">
                <a:solidFill>
                  <a:srgbClr val="042C71"/>
                </a:solidFill>
                <a:latin typeface="Calibri" panose="020F0502020204030204" pitchFamily="34" charset="0"/>
                <a:cs typeface="Calibri" panose="020F0502020204030204" pitchFamily="34" charset="0"/>
              </a:rPr>
              <a:t>دهند.درنتیجه</a:t>
            </a:r>
            <a:r>
              <a:rPr lang="fa-IR" sz="1600" dirty="0">
                <a:solidFill>
                  <a:srgbClr val="042C71"/>
                </a:solidFill>
                <a:latin typeface="Calibri" panose="020F0502020204030204" pitchFamily="34" charset="0"/>
                <a:cs typeface="Calibri" panose="020F0502020204030204" pitchFamily="34" charset="0"/>
              </a:rPr>
              <a:t> این موضوع </a:t>
            </a:r>
            <a:r>
              <a:rPr lang="fa-IR" sz="1600" dirty="0" err="1">
                <a:solidFill>
                  <a:srgbClr val="042C71"/>
                </a:solidFill>
                <a:latin typeface="Calibri" panose="020F0502020204030204" pitchFamily="34" charset="0"/>
                <a:cs typeface="Calibri" panose="020F0502020204030204" pitchFamily="34" charset="0"/>
              </a:rPr>
              <a:t>آن‌ها</a:t>
            </a:r>
            <a:r>
              <a:rPr lang="fa-IR" sz="1600" dirty="0">
                <a:solidFill>
                  <a:srgbClr val="042C71"/>
                </a:solidFill>
                <a:latin typeface="Calibri" panose="020F0502020204030204" pitchFamily="34" charset="0"/>
                <a:cs typeface="Calibri" panose="020F0502020204030204" pitchFamily="34" charset="0"/>
              </a:rPr>
              <a:t> را ملزم </a:t>
            </a:r>
            <a:r>
              <a:rPr lang="fa-IR" sz="1600" dirty="0" err="1">
                <a:solidFill>
                  <a:srgbClr val="042C71"/>
                </a:solidFill>
                <a:latin typeface="Calibri" panose="020F0502020204030204" pitchFamily="34" charset="0"/>
                <a:cs typeface="Calibri" panose="020F0502020204030204" pitchFamily="34" charset="0"/>
              </a:rPr>
              <a:t>می‌کرد</a:t>
            </a:r>
            <a:r>
              <a:rPr lang="fa-IR" sz="1600" dirty="0">
                <a:solidFill>
                  <a:srgbClr val="042C71"/>
                </a:solidFill>
                <a:latin typeface="Calibri" panose="020F0502020204030204" pitchFamily="34" charset="0"/>
                <a:cs typeface="Calibri" panose="020F0502020204030204" pitchFamily="34" charset="0"/>
              </a:rPr>
              <a:t> تا زیرساخت و تجهیزات شبکه را ارتقاء دهند</a:t>
            </a:r>
            <a:endParaRPr lang="en-US" sz="1600" dirty="0">
              <a:solidFill>
                <a:srgbClr val="042C7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2798FFA-C671-4F07-931D-6DBDD0AC68AA}"/>
              </a:ext>
            </a:extLst>
          </p:cNvPr>
          <p:cNvSpPr txBox="1"/>
          <p:nvPr/>
        </p:nvSpPr>
        <p:spPr>
          <a:xfrm>
            <a:off x="0" y="2689576"/>
            <a:ext cx="11744960" cy="607539"/>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600" b="1" dirty="0">
                <a:solidFill>
                  <a:srgbClr val="FAE250"/>
                </a:solidFill>
                <a:latin typeface="Calibri" panose="020F0502020204030204" pitchFamily="34" charset="0"/>
                <a:cs typeface="Calibri" panose="020F0502020204030204" pitchFamily="34" charset="0"/>
              </a:rPr>
              <a:t>پوشش بهتر</a:t>
            </a:r>
            <a:r>
              <a:rPr lang="en-US" sz="1600" b="1" dirty="0">
                <a:solidFill>
                  <a:srgbClr val="FAE250"/>
                </a:solidFill>
                <a:latin typeface="Calibri" panose="020F0502020204030204" pitchFamily="34" charset="0"/>
                <a:cs typeface="Calibri" panose="020F0502020204030204" pitchFamily="34" charset="0"/>
              </a:rPr>
              <a:t>: </a:t>
            </a:r>
            <a:r>
              <a:rPr lang="fa-IR" sz="1600" b="1" dirty="0">
                <a:solidFill>
                  <a:srgbClr val="FAE250"/>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 ماندن مردم در خانه، اهمیت پوشش‌دهی بهتر شبکه در داخل منازل افزایش پیدا کرد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اپراتورها می‌بایست برای اطمینان از کیفیت مناسب </a:t>
            </a:r>
            <a:r>
              <a:rPr lang="fa-IR" sz="1600" dirty="0">
                <a:solidFill>
                  <a:srgbClr val="042C71"/>
                </a:solidFill>
                <a:latin typeface="Calibri" panose="020F0502020204030204" pitchFamily="34" charset="0"/>
                <a:cs typeface="Calibri" panose="020F0502020204030204" pitchFamily="34" charset="0"/>
              </a:rPr>
              <a:t>ارتباط کاربران با شبکه</a:t>
            </a:r>
            <a:r>
              <a:rPr lang="ar-SA" sz="1600" dirty="0">
                <a:solidFill>
                  <a:srgbClr val="042C71"/>
                </a:solidFill>
                <a:latin typeface="Calibri" panose="020F0502020204030204" pitchFamily="34" charset="0"/>
                <a:cs typeface="Calibri" panose="020F0502020204030204" pitchFamily="34" charset="0"/>
              </a:rPr>
              <a:t> در خانه‌ها، اقدام به بهبود پوشش‌دهی شبکه‌ی خود می‌کردند چرا که همیشه پوشش دهی </a:t>
            </a:r>
            <a:r>
              <a:rPr lang="en-US" sz="1400" dirty="0">
                <a:solidFill>
                  <a:srgbClr val="042C71"/>
                </a:solidFill>
                <a:latin typeface="Times New Roman" panose="02020603050405020304" pitchFamily="18" charset="0"/>
                <a:cs typeface="Times New Roman" panose="02020603050405020304" pitchFamily="18" charset="0"/>
              </a:rPr>
              <a:t>indoor</a:t>
            </a:r>
            <a:r>
              <a:rPr lang="fa-IR" sz="1600" dirty="0">
                <a:solidFill>
                  <a:srgbClr val="042C71"/>
                </a:solidFill>
                <a:latin typeface="Calibri" panose="020F0502020204030204" pitchFamily="34" charset="0"/>
                <a:cs typeface="Calibri" panose="020F0502020204030204" pitchFamily="34" charset="0"/>
              </a:rPr>
              <a:t> از چالش ها محسوب می‌شود</a:t>
            </a:r>
            <a:endParaRPr lang="en-US" sz="1600" dirty="0">
              <a:solidFill>
                <a:srgbClr val="042C7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F561012-1204-4F27-AF58-D4F8D6CF76DC}"/>
              </a:ext>
            </a:extLst>
          </p:cNvPr>
          <p:cNvSpPr txBox="1"/>
          <p:nvPr/>
        </p:nvSpPr>
        <p:spPr>
          <a:xfrm>
            <a:off x="0" y="4140042"/>
            <a:ext cx="8056879" cy="344069"/>
          </a:xfrm>
          <a:prstGeom prst="rect">
            <a:avLst/>
          </a:prstGeom>
          <a:solidFill>
            <a:srgbClr val="FAE250">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این مثلث شامل سه ضلع است</a:t>
            </a:r>
            <a:endParaRPr lang="en-US" sz="1600" b="1" dirty="0">
              <a:solidFill>
                <a:srgbClr val="042C7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0C6617-5DFD-4DF7-9422-417112B2DCB3}"/>
              </a:ext>
            </a:extLst>
          </p:cNvPr>
          <p:cNvSpPr txBox="1"/>
          <p:nvPr/>
        </p:nvSpPr>
        <p:spPr>
          <a:xfrm>
            <a:off x="0" y="3423920"/>
            <a:ext cx="11744960" cy="607539"/>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600" b="1" dirty="0">
                <a:solidFill>
                  <a:srgbClr val="FAE250"/>
                </a:solidFill>
                <a:latin typeface="Calibri" panose="020F0502020204030204" pitchFamily="34" charset="0"/>
                <a:cs typeface="Calibri" panose="020F0502020204030204" pitchFamily="34" charset="0"/>
              </a:rPr>
              <a:t>ارتقای کیفیت سرویس</a:t>
            </a:r>
            <a:r>
              <a:rPr lang="en-US" sz="1600" b="1" dirty="0">
                <a:solidFill>
                  <a:srgbClr val="FAE250"/>
                </a:solidFill>
                <a:latin typeface="Calibri" panose="020F0502020204030204" pitchFamily="34" charset="0"/>
                <a:cs typeface="Calibri" panose="020F0502020204030204" pitchFamily="34" charset="0"/>
              </a:rPr>
              <a:t> (QoS – Quality of Service) </a:t>
            </a:r>
            <a:r>
              <a:rPr lang="ar-SA" sz="1600" b="1" dirty="0">
                <a:solidFill>
                  <a:srgbClr val="FAE250"/>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همزمان با افزایش ظرفیت و پوشش شبکه، حفظ کیفیت سرویس نیز اهمیت ویژه‌ای داشت</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همانطور که می‌دانید، در دنیای مخابرات رابطه‌ای بین این سه عامل وجود دارد که به شکل یک مثلث شناخته می‌شود</a:t>
            </a:r>
            <a:endParaRPr lang="en-US" sz="1600" dirty="0">
              <a:solidFill>
                <a:srgbClr val="042C71"/>
              </a:solidFill>
              <a:latin typeface="Calibri" panose="020F0502020204030204" pitchFamily="34" charset="0"/>
              <a:cs typeface="Calibri" panose="020F0502020204030204" pitchFamily="34" charset="0"/>
            </a:endParaRPr>
          </a:p>
        </p:txBody>
      </p:sp>
      <p:sp>
        <p:nvSpPr>
          <p:cNvPr id="6" name="Isosceles Triangle 5">
            <a:extLst>
              <a:ext uri="{FF2B5EF4-FFF2-40B4-BE49-F238E27FC236}">
                <a16:creationId xmlns:a16="http://schemas.microsoft.com/office/drawing/2014/main" id="{A7739B22-8AAA-4809-B239-078B2FFD6206}"/>
              </a:ext>
            </a:extLst>
          </p:cNvPr>
          <p:cNvSpPr/>
          <p:nvPr/>
        </p:nvSpPr>
        <p:spPr>
          <a:xfrm>
            <a:off x="5225288" y="4734121"/>
            <a:ext cx="1599183" cy="1300480"/>
          </a:xfrm>
          <a:prstGeom prst="triangle">
            <a:avLst/>
          </a:prstGeom>
          <a:noFill/>
          <a:ln w="38100">
            <a:solidFill>
              <a:srgbClr val="FAE2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C212156-F865-447B-97BB-C4D94A28F749}"/>
              </a:ext>
            </a:extLst>
          </p:cNvPr>
          <p:cNvSpPr txBox="1"/>
          <p:nvPr/>
        </p:nvSpPr>
        <p:spPr>
          <a:xfrm rot="3498775">
            <a:off x="5891032" y="5154696"/>
            <a:ext cx="1429175" cy="281231"/>
          </a:xfrm>
          <a:prstGeom prst="rect">
            <a:avLst/>
          </a:prstGeom>
          <a:solidFill>
            <a:srgbClr val="042C71"/>
          </a:solidFill>
        </p:spPr>
        <p:txBody>
          <a:bodyPr wrap="square">
            <a:spAutoFit/>
          </a:bodyPr>
          <a:lstStyle/>
          <a:p>
            <a:pPr algn="ctr" rtl="1">
              <a:lnSpc>
                <a:spcPct val="107000"/>
              </a:lnSpc>
              <a:spcAft>
                <a:spcPts val="800"/>
              </a:spcAft>
            </a:pPr>
            <a:r>
              <a:rPr lang="ar-SA" sz="1200" b="1" dirty="0">
                <a:solidFill>
                  <a:schemeClr val="bg1"/>
                </a:solidFill>
                <a:latin typeface="Calibri" panose="020F0502020204030204" pitchFamily="34" charset="0"/>
                <a:cs typeface="Calibri" panose="020F0502020204030204" pitchFamily="34" charset="0"/>
              </a:rPr>
              <a:t>پوشش</a:t>
            </a:r>
            <a:r>
              <a:rPr lang="en-US" sz="1200" b="1" dirty="0">
                <a:solidFill>
                  <a:schemeClr val="bg1"/>
                </a:solidFill>
                <a:latin typeface="Calibri" panose="020F0502020204030204" pitchFamily="34" charset="0"/>
                <a:cs typeface="Calibri" panose="020F0502020204030204" pitchFamily="34" charset="0"/>
              </a:rPr>
              <a:t> (Coverage) </a:t>
            </a:r>
          </a:p>
        </p:txBody>
      </p:sp>
      <p:sp>
        <p:nvSpPr>
          <p:cNvPr id="18" name="TextBox 17">
            <a:extLst>
              <a:ext uri="{FF2B5EF4-FFF2-40B4-BE49-F238E27FC236}">
                <a16:creationId xmlns:a16="http://schemas.microsoft.com/office/drawing/2014/main" id="{F1D23089-2E82-4CF6-842B-6AE6B3FC071F}"/>
              </a:ext>
            </a:extLst>
          </p:cNvPr>
          <p:cNvSpPr txBox="1"/>
          <p:nvPr/>
        </p:nvSpPr>
        <p:spPr>
          <a:xfrm>
            <a:off x="6897432" y="5004943"/>
            <a:ext cx="4693920" cy="344069"/>
          </a:xfrm>
          <a:prstGeom prst="rect">
            <a:avLst/>
          </a:prstGeom>
          <a:noFill/>
        </p:spPr>
        <p:txBody>
          <a:bodyPr wrap="square">
            <a:spAutoFit/>
          </a:bodyPr>
          <a:lstStyle/>
          <a:p>
            <a:pPr marR="0" lvl="0" algn="r" rtl="1">
              <a:lnSpc>
                <a:spcPct val="107000"/>
              </a:lnSpc>
              <a:spcBef>
                <a:spcPts val="0"/>
              </a:spcBef>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وسعت و قدرت سیگنال شبکه در یک منطقه جغرافیایی خاص</a:t>
            </a:r>
            <a:endParaRPr lang="en-US" sz="1600" dirty="0">
              <a:solidFill>
                <a:srgbClr val="042C7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24E582FD-78D8-4A99-9622-F2336C622409}"/>
              </a:ext>
            </a:extLst>
          </p:cNvPr>
          <p:cNvSpPr txBox="1"/>
          <p:nvPr/>
        </p:nvSpPr>
        <p:spPr>
          <a:xfrm rot="18081024">
            <a:off x="4732701" y="5156186"/>
            <a:ext cx="1429175" cy="281231"/>
          </a:xfrm>
          <a:prstGeom prst="rect">
            <a:avLst/>
          </a:prstGeom>
          <a:solidFill>
            <a:srgbClr val="042C71"/>
          </a:solidFill>
        </p:spPr>
        <p:txBody>
          <a:bodyPr wrap="square">
            <a:spAutoFit/>
          </a:bodyPr>
          <a:lstStyle/>
          <a:p>
            <a:pPr algn="ctr" rtl="1">
              <a:lnSpc>
                <a:spcPct val="107000"/>
              </a:lnSpc>
              <a:spcAft>
                <a:spcPts val="800"/>
              </a:spcAft>
            </a:pPr>
            <a:r>
              <a:rPr lang="ar-SA" sz="1200" b="1" dirty="0">
                <a:solidFill>
                  <a:schemeClr val="bg1"/>
                </a:solidFill>
                <a:latin typeface="Calibri" panose="020F0502020204030204" pitchFamily="34" charset="0"/>
                <a:cs typeface="Calibri" panose="020F0502020204030204" pitchFamily="34" charset="0"/>
              </a:rPr>
              <a:t>ظرفیت</a:t>
            </a:r>
            <a:r>
              <a:rPr lang="en-US" sz="1200" b="1" dirty="0">
                <a:solidFill>
                  <a:schemeClr val="bg1"/>
                </a:solidFill>
                <a:latin typeface="Calibri" panose="020F0502020204030204" pitchFamily="34" charset="0"/>
                <a:cs typeface="Calibri" panose="020F0502020204030204" pitchFamily="34" charset="0"/>
              </a:rPr>
              <a:t> (Capacity)</a:t>
            </a:r>
          </a:p>
        </p:txBody>
      </p:sp>
      <p:sp>
        <p:nvSpPr>
          <p:cNvPr id="31" name="TextBox 30">
            <a:extLst>
              <a:ext uri="{FF2B5EF4-FFF2-40B4-BE49-F238E27FC236}">
                <a16:creationId xmlns:a16="http://schemas.microsoft.com/office/drawing/2014/main" id="{0B751B47-C013-422D-9946-FD4181F56DFC}"/>
              </a:ext>
            </a:extLst>
          </p:cNvPr>
          <p:cNvSpPr txBox="1"/>
          <p:nvPr/>
        </p:nvSpPr>
        <p:spPr>
          <a:xfrm>
            <a:off x="-137382" y="5049414"/>
            <a:ext cx="4693920" cy="344069"/>
          </a:xfrm>
          <a:prstGeom prst="rect">
            <a:avLst/>
          </a:prstGeom>
          <a:noFill/>
        </p:spPr>
        <p:txBody>
          <a:bodyPr wrap="square">
            <a:spAutoFit/>
          </a:bodyPr>
          <a:lstStyle/>
          <a:p>
            <a:pPr algn="r" rtl="1">
              <a:lnSpc>
                <a:spcPct val="107000"/>
              </a:lnSpc>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میزان داده‌ای که شبکه می‌تواند در یک زمان مشخص انتقال دهد</a:t>
            </a:r>
            <a:endParaRPr lang="en-US" sz="1600" dirty="0">
              <a:solidFill>
                <a:srgbClr val="042C71"/>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BFCDAF79-3119-439B-9209-1FCB75EB90F0}"/>
              </a:ext>
            </a:extLst>
          </p:cNvPr>
          <p:cNvSpPr txBox="1"/>
          <p:nvPr/>
        </p:nvSpPr>
        <p:spPr>
          <a:xfrm>
            <a:off x="4530837" y="6110491"/>
            <a:ext cx="2850440" cy="281231"/>
          </a:xfrm>
          <a:prstGeom prst="rect">
            <a:avLst/>
          </a:prstGeom>
          <a:solidFill>
            <a:srgbClr val="042C71"/>
          </a:solidFill>
        </p:spPr>
        <p:txBody>
          <a:bodyPr wrap="square">
            <a:spAutoFit/>
          </a:bodyPr>
          <a:lstStyle/>
          <a:p>
            <a:pPr algn="ctr" rtl="1">
              <a:lnSpc>
                <a:spcPct val="107000"/>
              </a:lnSpc>
              <a:spcAft>
                <a:spcPts val="800"/>
              </a:spcAft>
            </a:pPr>
            <a:r>
              <a:rPr lang="ar-SA" sz="1200" b="1" dirty="0">
                <a:solidFill>
                  <a:schemeClr val="bg1"/>
                </a:solidFill>
                <a:latin typeface="Calibri" panose="020F0502020204030204" pitchFamily="34" charset="0"/>
                <a:cs typeface="Calibri" panose="020F0502020204030204" pitchFamily="34" charset="0"/>
              </a:rPr>
              <a:t>کیفیت سرویس</a:t>
            </a:r>
            <a:r>
              <a:rPr lang="en-US" sz="1200" b="1" dirty="0">
                <a:solidFill>
                  <a:schemeClr val="bg1"/>
                </a:solidFill>
                <a:latin typeface="Calibri" panose="020F0502020204030204" pitchFamily="34" charset="0"/>
                <a:cs typeface="Calibri" panose="020F0502020204030204" pitchFamily="34" charset="0"/>
              </a:rPr>
              <a:t> (Quality of Service - QoS) </a:t>
            </a:r>
          </a:p>
        </p:txBody>
      </p:sp>
      <p:sp>
        <p:nvSpPr>
          <p:cNvPr id="37" name="TextBox 36">
            <a:extLst>
              <a:ext uri="{FF2B5EF4-FFF2-40B4-BE49-F238E27FC236}">
                <a16:creationId xmlns:a16="http://schemas.microsoft.com/office/drawing/2014/main" id="{ADD72150-9C2F-4752-A6F6-DC35A49DA41E}"/>
              </a:ext>
            </a:extLst>
          </p:cNvPr>
          <p:cNvSpPr txBox="1"/>
          <p:nvPr/>
        </p:nvSpPr>
        <p:spPr>
          <a:xfrm>
            <a:off x="3891281" y="6426159"/>
            <a:ext cx="4307839" cy="344069"/>
          </a:xfrm>
          <a:prstGeom prst="rect">
            <a:avLst/>
          </a:prstGeom>
          <a:noFill/>
        </p:spPr>
        <p:txBody>
          <a:bodyPr wrap="square">
            <a:spAutoFit/>
          </a:bodyPr>
          <a:lstStyle/>
          <a:p>
            <a:pPr marR="0" lvl="0" algn="r" rtl="1">
              <a:lnSpc>
                <a:spcPct val="107000"/>
              </a:lnSpc>
              <a:spcBef>
                <a:spcPts val="0"/>
              </a:spcBef>
              <a:spcAft>
                <a:spcPts val="800"/>
              </a:spcAft>
              <a:buSzPts val="1000"/>
              <a:tabLst>
                <a:tab pos="457200" algn="l"/>
              </a:tabLst>
            </a:pPr>
            <a:r>
              <a:rPr lang="ar-SA" sz="1600" dirty="0">
                <a:solidFill>
                  <a:srgbClr val="042C71"/>
                </a:solidFill>
                <a:latin typeface="Calibri" panose="020F0502020204030204" pitchFamily="34" charset="0"/>
                <a:cs typeface="Calibri" panose="020F0502020204030204" pitchFamily="34" charset="0"/>
              </a:rPr>
              <a:t>معیاری برای سنجش کیفیت سیگنال و برقراری ارتباط در شبکه</a:t>
            </a:r>
            <a:endParaRPr lang="en-US" sz="1600" dirty="0">
              <a:solidFill>
                <a:srgbClr val="042C71"/>
              </a:solidFill>
              <a:latin typeface="Calibri" panose="020F0502020204030204" pitchFamily="34" charset="0"/>
              <a:cs typeface="Calibri" panose="020F0502020204030204" pitchFamily="34" charset="0"/>
            </a:endParaRPr>
          </a:p>
        </p:txBody>
      </p:sp>
      <p:cxnSp>
        <p:nvCxnSpPr>
          <p:cNvPr id="38" name="Straight Connector 37">
            <a:extLst>
              <a:ext uri="{FF2B5EF4-FFF2-40B4-BE49-F238E27FC236}">
                <a16:creationId xmlns:a16="http://schemas.microsoft.com/office/drawing/2014/main" id="{820954FB-99FC-4151-B5D3-576E2684E32C}"/>
              </a:ext>
            </a:extLst>
          </p:cNvPr>
          <p:cNvCxnSpPr>
            <a:cxnSpLocks/>
            <a:stCxn id="32" idx="3"/>
          </p:cNvCxnSpPr>
          <p:nvPr/>
        </p:nvCxnSpPr>
        <p:spPr>
          <a:xfrm flipV="1">
            <a:off x="7381277" y="6251106"/>
            <a:ext cx="1084543" cy="1"/>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64F8B1-A9BE-4CD4-9CBA-6E3947BFBEEC}"/>
              </a:ext>
            </a:extLst>
          </p:cNvPr>
          <p:cNvCxnSpPr>
            <a:cxnSpLocks/>
            <a:stCxn id="37" idx="3"/>
          </p:cNvCxnSpPr>
          <p:nvPr/>
        </p:nvCxnSpPr>
        <p:spPr>
          <a:xfrm>
            <a:off x="8199120" y="6598194"/>
            <a:ext cx="266700" cy="0"/>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6D772F-8357-483D-A052-BF4562B89069}"/>
              </a:ext>
            </a:extLst>
          </p:cNvPr>
          <p:cNvCxnSpPr>
            <a:cxnSpLocks/>
          </p:cNvCxnSpPr>
          <p:nvPr/>
        </p:nvCxnSpPr>
        <p:spPr>
          <a:xfrm>
            <a:off x="8465820" y="6251106"/>
            <a:ext cx="0" cy="347087"/>
          </a:xfrm>
          <a:prstGeom prst="line">
            <a:avLst/>
          </a:prstGeom>
          <a:ln w="19050">
            <a:solidFill>
              <a:srgbClr val="FAE2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2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15A921E-7437-4E0E-A00A-FEEA1D65D7AC}"/>
              </a:ext>
            </a:extLst>
          </p:cNvPr>
          <p:cNvCxnSpPr>
            <a:cxnSpLocks/>
          </p:cNvCxnSpPr>
          <p:nvPr/>
        </p:nvCxnSpPr>
        <p:spPr>
          <a:xfrm>
            <a:off x="11744960" y="0"/>
            <a:ext cx="0" cy="6858000"/>
          </a:xfrm>
          <a:prstGeom prst="line">
            <a:avLst/>
          </a:prstGeom>
          <a:ln w="28575">
            <a:solidFill>
              <a:srgbClr val="FAE2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1C0F02-3BE3-45A0-AFC3-1C01449AB61F}"/>
              </a:ext>
            </a:extLst>
          </p:cNvPr>
          <p:cNvSpPr txBox="1"/>
          <p:nvPr/>
        </p:nvSpPr>
        <p:spPr>
          <a:xfrm>
            <a:off x="4653281" y="239547"/>
            <a:ext cx="7538719" cy="487506"/>
          </a:xfrm>
          <a:prstGeom prst="rect">
            <a:avLst/>
          </a:prstGeom>
          <a:solidFill>
            <a:srgbClr val="042C71"/>
          </a:solidFill>
        </p:spPr>
        <p:txBody>
          <a:bodyPr wrap="square">
            <a:spAutoFit/>
          </a:bodyPr>
          <a:lstStyle/>
          <a:p>
            <a:pPr algn="ctr" rtl="1">
              <a:lnSpc>
                <a:spcPct val="107000"/>
              </a:lnSpc>
              <a:spcAft>
                <a:spcPts val="800"/>
              </a:spcAft>
            </a:pPr>
            <a:r>
              <a:rPr lang="prs-AF" sz="2400" dirty="0">
                <a:solidFill>
                  <a:schemeClr val="bg1"/>
                </a:solidFill>
                <a:cs typeface="B Titr" panose="00000700000000000000" pitchFamily="2" charset="-78"/>
              </a:rPr>
              <a:t>۳ چالش کلیدی در دنیای مخابرات نسل ۵ ( برای </a:t>
            </a:r>
            <a:r>
              <a:rPr lang="fa-IR" sz="2400" dirty="0">
                <a:solidFill>
                  <a:schemeClr val="bg1"/>
                </a:solidFill>
                <a:cs typeface="B Titr" panose="00000700000000000000" pitchFamily="2" charset="-78"/>
              </a:rPr>
              <a:t>اپراتورها </a:t>
            </a:r>
            <a:r>
              <a:rPr lang="prs-AF" sz="2400" dirty="0">
                <a:solidFill>
                  <a:schemeClr val="bg1"/>
                </a:solidFill>
                <a:cs typeface="B Titr" panose="00000700000000000000" pitchFamily="2" charset="-78"/>
              </a:rPr>
              <a:t>)</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1D763698-F2F8-4B15-B006-5C2924C2A2C1}"/>
              </a:ext>
            </a:extLst>
          </p:cNvPr>
          <p:cNvSpPr txBox="1"/>
          <p:nvPr/>
        </p:nvSpPr>
        <p:spPr>
          <a:xfrm>
            <a:off x="0" y="899947"/>
            <a:ext cx="8178800" cy="338554"/>
          </a:xfrm>
          <a:prstGeom prst="rect">
            <a:avLst/>
          </a:prstGeom>
          <a:solidFill>
            <a:schemeClr val="bg1"/>
          </a:solidFill>
          <a:ln>
            <a:solidFill>
              <a:srgbClr val="FAE250"/>
            </a:solidFill>
          </a:ln>
        </p:spPr>
        <p:txBody>
          <a:bodyPr wrap="square">
            <a:spAutoFit/>
          </a:bodyPr>
          <a:lstStyle/>
          <a:p>
            <a:pPr marL="0" marR="0" algn="ctr" rtl="1"/>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چالش </a:t>
            </a:r>
            <a:r>
              <a:rPr lang="fa-IR"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دوم</a:t>
            </a:r>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بهبود عملکرد شبکه </a:t>
            </a:r>
            <a:r>
              <a:rPr lang="en-US" sz="1600" b="1" dirty="0">
                <a:solidFill>
                  <a:srgbClr val="042C71"/>
                </a:solidFill>
                <a:latin typeface="Calibri" panose="020F0502020204030204" pitchFamily="34" charset="0"/>
                <a:cs typeface="Calibri" panose="020F0502020204030204" pitchFamily="34" charset="0"/>
              </a:rPr>
              <a:t>(Better Performance) </a:t>
            </a:r>
          </a:p>
        </p:txBody>
      </p:sp>
      <p:sp>
        <p:nvSpPr>
          <p:cNvPr id="11" name="TextBox 10">
            <a:extLst>
              <a:ext uri="{FF2B5EF4-FFF2-40B4-BE49-F238E27FC236}">
                <a16:creationId xmlns:a16="http://schemas.microsoft.com/office/drawing/2014/main" id="{CF561012-1204-4F27-AF58-D4F8D6CF76DC}"/>
              </a:ext>
            </a:extLst>
          </p:cNvPr>
          <p:cNvSpPr txBox="1"/>
          <p:nvPr/>
        </p:nvSpPr>
        <p:spPr>
          <a:xfrm>
            <a:off x="0" y="1492841"/>
            <a:ext cx="10363199" cy="344069"/>
          </a:xfrm>
          <a:prstGeom prst="rect">
            <a:avLst/>
          </a:prstGeom>
          <a:solidFill>
            <a:srgbClr val="FAE250">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در حالت ایده‌آل، این سه ضلع باید با یکدیگر متوازن باشند</a:t>
            </a:r>
            <a:r>
              <a:rPr lang="en-US" sz="1600" b="1" dirty="0">
                <a:solidFill>
                  <a:srgbClr val="042C71"/>
                </a:solidFill>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اما برآوردن همزمان هر سه نیاز، چالش بزرگی برای مهندسان شبکه است</a:t>
            </a:r>
            <a:r>
              <a:rPr lang="fa-IR" sz="1600" b="1" dirty="0">
                <a:solidFill>
                  <a:srgbClr val="042C71"/>
                </a:solidFill>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برای مثال</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248E9B6-E342-426B-9D05-4D5BC2309AA5}"/>
              </a:ext>
            </a:extLst>
          </p:cNvPr>
          <p:cNvSpPr txBox="1"/>
          <p:nvPr/>
        </p:nvSpPr>
        <p:spPr>
          <a:xfrm>
            <a:off x="0" y="2004289"/>
            <a:ext cx="11744960" cy="344069"/>
          </a:xfrm>
          <a:prstGeom prst="rect">
            <a:avLst/>
          </a:prstGeom>
          <a:noFill/>
        </p:spPr>
        <p:txBody>
          <a:bodyPr wrap="square">
            <a:spAutoFit/>
          </a:bodyPr>
          <a:lstStyle/>
          <a:p>
            <a:pPr marL="285750" marR="0" lvl="0" indent="-285750" algn="r" rtl="1">
              <a:lnSpc>
                <a:spcPct val="107000"/>
              </a:lnSpc>
              <a:spcBef>
                <a:spcPts val="0"/>
              </a:spcBef>
              <a:spcAft>
                <a:spcPts val="800"/>
              </a:spcAft>
              <a:buClr>
                <a:srgbClr val="FAE250"/>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افزایش ظرفیت شبکه (اضافه کردن فرکانس‌های بیشتر) می‌تواند منجر به تداخل سیگنال‌ها شود که در نهایت، کیفیت سرویس را کاهش می‌دهد</a:t>
            </a:r>
            <a:endParaRPr lang="en-US" sz="1600" dirty="0">
              <a:solidFill>
                <a:srgbClr val="042C7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BF603C7-D201-4253-98C9-D8F2972D1ADD}"/>
              </a:ext>
            </a:extLst>
          </p:cNvPr>
          <p:cNvSpPr txBox="1"/>
          <p:nvPr/>
        </p:nvSpPr>
        <p:spPr>
          <a:xfrm>
            <a:off x="0" y="2602698"/>
            <a:ext cx="11744960" cy="344069"/>
          </a:xfrm>
          <a:prstGeom prst="rect">
            <a:avLst/>
          </a:prstGeom>
          <a:noFill/>
        </p:spPr>
        <p:txBody>
          <a:bodyPr wrap="square">
            <a:spAutoFit/>
          </a:bodyPr>
          <a:lstStyle/>
          <a:p>
            <a:pPr marL="342900" marR="0" lvl="0" indent="-342900" algn="r" rtl="1">
              <a:lnSpc>
                <a:spcPct val="107000"/>
              </a:lnSpc>
              <a:spcBef>
                <a:spcPts val="0"/>
              </a:spcBef>
              <a:spcAft>
                <a:spcPts val="800"/>
              </a:spcAft>
              <a:buClr>
                <a:srgbClr val="FAE250"/>
              </a:buClr>
              <a:buSzPts val="1000"/>
              <a:buFont typeface="Symbol" panose="05050102010706020507" pitchFamily="18" charset="2"/>
              <a:buChar char=""/>
              <a:tabLst>
                <a:tab pos="457200" algn="l"/>
              </a:tabLst>
            </a:pPr>
            <a:r>
              <a:rPr lang="ar-SA" sz="1600" dirty="0">
                <a:solidFill>
                  <a:srgbClr val="042C71"/>
                </a:solidFill>
                <a:latin typeface="Calibri" panose="020F0502020204030204" pitchFamily="34" charset="0"/>
                <a:cs typeface="Calibri" panose="020F0502020204030204" pitchFamily="34" charset="0"/>
              </a:rPr>
              <a:t>تمرکز صرف بر روی پوشش‌دهی گسترده‌تر، ممکن است باعث کاهش ظرفیت در مناطق خاص شو</a:t>
            </a:r>
            <a:r>
              <a:rPr lang="fa-IR" sz="1600" dirty="0">
                <a:solidFill>
                  <a:srgbClr val="042C71"/>
                </a:solidFill>
                <a:latin typeface="Calibri" panose="020F0502020204030204" pitchFamily="34" charset="0"/>
                <a:cs typeface="Calibri" panose="020F0502020204030204" pitchFamily="34" charset="0"/>
              </a:rPr>
              <a:t>د</a:t>
            </a:r>
            <a:endParaRPr lang="en-US" sz="1600" dirty="0">
              <a:solidFill>
                <a:srgbClr val="042C7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9980C6C-BFB1-4803-AFDF-659049F0380E}"/>
              </a:ext>
            </a:extLst>
          </p:cNvPr>
          <p:cNvSpPr txBox="1"/>
          <p:nvPr/>
        </p:nvSpPr>
        <p:spPr>
          <a:xfrm>
            <a:off x="0" y="4249553"/>
            <a:ext cx="11744960" cy="344069"/>
          </a:xfrm>
          <a:prstGeom prst="rect">
            <a:avLst/>
          </a:prstGeom>
          <a:noFill/>
        </p:spPr>
        <p:txBody>
          <a:bodyPr wrap="square">
            <a:spAutoFit/>
          </a:bodyPr>
          <a:lstStyle/>
          <a:p>
            <a:pPr marL="342900" marR="0" lvl="0" indent="-342900" algn="r" rtl="1">
              <a:lnSpc>
                <a:spcPct val="107000"/>
              </a:lnSpc>
              <a:spcBef>
                <a:spcPts val="0"/>
              </a:spcBef>
              <a:spcAft>
                <a:spcPts val="800"/>
              </a:spcAft>
              <a:buClr>
                <a:srgbClr val="FAE250"/>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استفاده از تکنولوژی‌های نوین برای مدیریت تداخل سیگنال‌ها و حفظ کیفیت سرویس با افزایش ظرفی</a:t>
            </a:r>
            <a:r>
              <a:rPr lang="fa-IR" sz="1600" dirty="0">
                <a:solidFill>
                  <a:srgbClr val="042C71"/>
                </a:solidFill>
                <a:latin typeface="Calibri" panose="020F0502020204030204" pitchFamily="34" charset="0"/>
                <a:cs typeface="Calibri" panose="020F0502020204030204" pitchFamily="34" charset="0"/>
              </a:rPr>
              <a:t>ت</a:t>
            </a:r>
            <a:endParaRPr lang="en-US" sz="1600" dirty="0">
              <a:solidFill>
                <a:srgbClr val="042C71"/>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3ACB1A33-CFE7-47E1-B0EB-66977B89F881}"/>
              </a:ext>
            </a:extLst>
          </p:cNvPr>
          <p:cNvSpPr txBox="1"/>
          <p:nvPr/>
        </p:nvSpPr>
        <p:spPr>
          <a:xfrm>
            <a:off x="1" y="3567165"/>
            <a:ext cx="12192000" cy="344069"/>
          </a:xfrm>
          <a:prstGeom prst="rect">
            <a:avLst/>
          </a:prstGeom>
          <a:solidFill>
            <a:srgbClr val="FAE250">
              <a:alpha val="10000"/>
            </a:srgbClr>
          </a:solidFill>
        </p:spPr>
        <p:txBody>
          <a:bodyPr wrap="square">
            <a:spAutoFit/>
          </a:bodyPr>
          <a:lstStyle>
            <a:defPPr>
              <a:defRPr lang="en-US"/>
            </a:defPPr>
            <a:lvl1pPr algn="ctr" rtl="1">
              <a:lnSpc>
                <a:spcPct val="107000"/>
              </a:lnSpc>
              <a:spcAft>
                <a:spcPts val="800"/>
              </a:spcAft>
              <a:defRPr sz="1600" b="1">
                <a:solidFill>
                  <a:srgbClr val="042C71"/>
                </a:solidFill>
                <a:latin typeface="Calibri" panose="020F0502020204030204" pitchFamily="34" charset="0"/>
                <a:cs typeface="Calibri" panose="020F0502020204030204" pitchFamily="34" charset="0"/>
              </a:defRPr>
            </a:lvl1pPr>
          </a:lstStyle>
          <a:p>
            <a:r>
              <a:rPr lang="ar-SA" dirty="0"/>
              <a:t>بنابراین، اپراتورها در دوران </a:t>
            </a:r>
            <a:r>
              <a:rPr lang="fa-IR" dirty="0"/>
              <a:t>پاندمی</a:t>
            </a:r>
            <a:r>
              <a:rPr lang="ar-SA" dirty="0"/>
              <a:t> مجبور بودند راهکارهایی را برای ایجاد تعادل بین این سه ضلع مثلث شبکه پیدا کنند</a:t>
            </a:r>
            <a:r>
              <a:rPr lang="en-US" dirty="0"/>
              <a:t>. </a:t>
            </a:r>
            <a:r>
              <a:rPr lang="ar-SA" dirty="0"/>
              <a:t>این راهکارها می‌توانستند شامل موارد زیر باشند</a:t>
            </a:r>
            <a:endParaRPr lang="en-US" dirty="0"/>
          </a:p>
        </p:txBody>
      </p:sp>
      <p:sp>
        <p:nvSpPr>
          <p:cNvPr id="17" name="TextBox 16">
            <a:extLst>
              <a:ext uri="{FF2B5EF4-FFF2-40B4-BE49-F238E27FC236}">
                <a16:creationId xmlns:a16="http://schemas.microsoft.com/office/drawing/2014/main" id="{18DC685F-A937-4B26-AD56-B9144080FA3F}"/>
              </a:ext>
            </a:extLst>
          </p:cNvPr>
          <p:cNvSpPr txBox="1"/>
          <p:nvPr/>
        </p:nvSpPr>
        <p:spPr>
          <a:xfrm>
            <a:off x="0" y="4844401"/>
            <a:ext cx="11744960" cy="344069"/>
          </a:xfrm>
          <a:prstGeom prst="rect">
            <a:avLst/>
          </a:prstGeom>
          <a:noFill/>
        </p:spPr>
        <p:txBody>
          <a:bodyPr wrap="square">
            <a:spAutoFit/>
          </a:bodyPr>
          <a:lstStyle/>
          <a:p>
            <a:pPr marL="342900" marR="0" lvl="0" indent="-342900" algn="r" rtl="1">
              <a:lnSpc>
                <a:spcPct val="107000"/>
              </a:lnSpc>
              <a:spcBef>
                <a:spcPts val="0"/>
              </a:spcBef>
              <a:spcAft>
                <a:spcPts val="800"/>
              </a:spcAft>
              <a:buClr>
                <a:srgbClr val="FAE250"/>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بهینه‌سازی شبکه برای بهبود کیفیت سیگنال در داخل منازل</a:t>
            </a:r>
            <a:endParaRPr lang="en-US" sz="1600" dirty="0">
              <a:solidFill>
                <a:srgbClr val="042C71"/>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1A314A5A-8BE5-4621-A54E-C46443FA644C}"/>
              </a:ext>
            </a:extLst>
          </p:cNvPr>
          <p:cNvSpPr txBox="1"/>
          <p:nvPr/>
        </p:nvSpPr>
        <p:spPr>
          <a:xfrm>
            <a:off x="0" y="5365159"/>
            <a:ext cx="11744960" cy="344069"/>
          </a:xfrm>
          <a:prstGeom prst="rect">
            <a:avLst/>
          </a:prstGeom>
          <a:noFill/>
        </p:spPr>
        <p:txBody>
          <a:bodyPr wrap="square">
            <a:spAutoFit/>
          </a:bodyPr>
          <a:lstStyle/>
          <a:p>
            <a:pPr marL="342900" marR="0" lvl="0" indent="-342900" algn="r" rtl="1">
              <a:lnSpc>
                <a:spcPct val="107000"/>
              </a:lnSpc>
              <a:spcBef>
                <a:spcPts val="0"/>
              </a:spcBef>
              <a:spcAft>
                <a:spcPts val="800"/>
              </a:spcAft>
              <a:buClr>
                <a:srgbClr val="FAE250"/>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سرمایه‌گذاری در زیرساخت فیبر نوری برای افزایش ظرفیت و پایداری شبکه</a:t>
            </a:r>
            <a:endParaRPr lang="en-US" sz="1600" dirty="0">
              <a:solidFill>
                <a:srgbClr val="042C7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3497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15A921E-7437-4E0E-A00A-FEEA1D65D7AC}"/>
              </a:ext>
            </a:extLst>
          </p:cNvPr>
          <p:cNvCxnSpPr>
            <a:cxnSpLocks/>
          </p:cNvCxnSpPr>
          <p:nvPr/>
        </p:nvCxnSpPr>
        <p:spPr>
          <a:xfrm>
            <a:off x="11744960" y="0"/>
            <a:ext cx="0" cy="6858000"/>
          </a:xfrm>
          <a:prstGeom prst="line">
            <a:avLst/>
          </a:prstGeom>
          <a:ln w="28575">
            <a:solidFill>
              <a:srgbClr val="CE491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1C0F02-3BE3-45A0-AFC3-1C01449AB61F}"/>
              </a:ext>
            </a:extLst>
          </p:cNvPr>
          <p:cNvSpPr txBox="1"/>
          <p:nvPr/>
        </p:nvSpPr>
        <p:spPr>
          <a:xfrm>
            <a:off x="4653281" y="239547"/>
            <a:ext cx="7538719" cy="487506"/>
          </a:xfrm>
          <a:prstGeom prst="rect">
            <a:avLst/>
          </a:prstGeom>
          <a:solidFill>
            <a:srgbClr val="042C71"/>
          </a:solidFill>
        </p:spPr>
        <p:txBody>
          <a:bodyPr wrap="square">
            <a:spAutoFit/>
          </a:bodyPr>
          <a:lstStyle/>
          <a:p>
            <a:pPr algn="ctr" rtl="1">
              <a:lnSpc>
                <a:spcPct val="107000"/>
              </a:lnSpc>
              <a:spcAft>
                <a:spcPts val="800"/>
              </a:spcAft>
            </a:pPr>
            <a:r>
              <a:rPr lang="prs-AF" sz="2400" dirty="0">
                <a:solidFill>
                  <a:schemeClr val="bg1"/>
                </a:solidFill>
                <a:cs typeface="B Titr" panose="00000700000000000000" pitchFamily="2" charset="-78"/>
              </a:rPr>
              <a:t>۳ چالش کلیدی در دنیای مخابرات نسل ۵ ( برای </a:t>
            </a:r>
            <a:r>
              <a:rPr lang="fa-IR" sz="2400" dirty="0">
                <a:solidFill>
                  <a:schemeClr val="bg1"/>
                </a:solidFill>
                <a:cs typeface="B Titr" panose="00000700000000000000" pitchFamily="2" charset="-78"/>
              </a:rPr>
              <a:t>اپراتورها </a:t>
            </a:r>
            <a:r>
              <a:rPr lang="prs-AF" sz="2400" dirty="0">
                <a:solidFill>
                  <a:schemeClr val="bg1"/>
                </a:solidFill>
                <a:cs typeface="B Titr" panose="00000700000000000000" pitchFamily="2" charset="-78"/>
              </a:rPr>
              <a:t>)</a:t>
            </a:r>
            <a:endParaRPr lang="en-US" sz="2400" dirty="0">
              <a:solidFill>
                <a:schemeClr val="bg1"/>
              </a:solidFill>
              <a:cs typeface="B Titr" panose="00000700000000000000" pitchFamily="2" charset="-78"/>
            </a:endParaRPr>
          </a:p>
        </p:txBody>
      </p:sp>
      <p:sp>
        <p:nvSpPr>
          <p:cNvPr id="3" name="TextBox 2">
            <a:extLst>
              <a:ext uri="{FF2B5EF4-FFF2-40B4-BE49-F238E27FC236}">
                <a16:creationId xmlns:a16="http://schemas.microsoft.com/office/drawing/2014/main" id="{1D763698-F2F8-4B15-B006-5C2924C2A2C1}"/>
              </a:ext>
            </a:extLst>
          </p:cNvPr>
          <p:cNvSpPr txBox="1"/>
          <p:nvPr/>
        </p:nvSpPr>
        <p:spPr>
          <a:xfrm>
            <a:off x="0" y="899947"/>
            <a:ext cx="8178800" cy="338554"/>
          </a:xfrm>
          <a:prstGeom prst="rect">
            <a:avLst/>
          </a:prstGeom>
          <a:solidFill>
            <a:schemeClr val="bg1"/>
          </a:solidFill>
          <a:ln>
            <a:solidFill>
              <a:srgbClr val="CE4912"/>
            </a:solidFill>
          </a:ln>
        </p:spPr>
        <p:txBody>
          <a:bodyPr wrap="square">
            <a:spAutoFit/>
          </a:bodyPr>
          <a:lstStyle/>
          <a:p>
            <a:pPr marL="0" marR="0" algn="ctr" rtl="1"/>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چالش </a:t>
            </a:r>
            <a:r>
              <a:rPr lang="fa-IR"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سوم</a:t>
            </a:r>
            <a:r>
              <a:rPr lang="ar-SA" sz="1600" b="1" dirty="0">
                <a:solidFill>
                  <a:srgbClr val="042C7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کاهش هزینه ( </a:t>
            </a:r>
            <a:r>
              <a:rPr lang="en-US" sz="1600" b="1" dirty="0">
                <a:solidFill>
                  <a:srgbClr val="042C71"/>
                </a:solidFill>
                <a:latin typeface="Calibri" panose="020F0502020204030204" pitchFamily="34" charset="0"/>
                <a:cs typeface="Calibri" panose="020F0502020204030204" pitchFamily="34" charset="0"/>
              </a:rPr>
              <a:t>Lower Cost</a:t>
            </a:r>
            <a:r>
              <a:rPr lang="fa-IR" sz="1600" b="1" dirty="0">
                <a:solidFill>
                  <a:srgbClr val="042C71"/>
                </a:solidFill>
                <a:latin typeface="Calibri" panose="020F0502020204030204" pitchFamily="34" charset="0"/>
                <a:cs typeface="Calibri" panose="020F0502020204030204" pitchFamily="34" charset="0"/>
              </a:rPr>
              <a:t> )</a:t>
            </a:r>
            <a:endParaRPr lang="en-US" sz="1600" b="1" dirty="0">
              <a:solidFill>
                <a:srgbClr val="042C7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D22CCC0-092D-4F58-97D3-1804E9F4F302}"/>
              </a:ext>
            </a:extLst>
          </p:cNvPr>
          <p:cNvSpPr txBox="1"/>
          <p:nvPr/>
        </p:nvSpPr>
        <p:spPr>
          <a:xfrm>
            <a:off x="3505203" y="1710883"/>
            <a:ext cx="8686798" cy="344069"/>
          </a:xfrm>
          <a:prstGeom prst="rect">
            <a:avLst/>
          </a:prstGeom>
          <a:solidFill>
            <a:srgbClr val="CE4912">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هنگام طراحی شبکه، علاوه بر سه ضلع مثلث (پوشش، ظرفیت و کیفیت)</a:t>
            </a:r>
            <a:r>
              <a:rPr lang="fa-IR" sz="1600" b="1" dirty="0">
                <a:solidFill>
                  <a:srgbClr val="042C71"/>
                </a:solidFill>
                <a:latin typeface="Calibri" panose="020F0502020204030204" pitchFamily="34" charset="0"/>
                <a:cs typeface="Calibri" panose="020F0502020204030204" pitchFamily="34" charset="0"/>
              </a:rPr>
              <a:t> </a:t>
            </a:r>
            <a:r>
              <a:rPr lang="ar-SA" sz="1600" b="1" dirty="0">
                <a:solidFill>
                  <a:srgbClr val="042C71"/>
                </a:solidFill>
                <a:latin typeface="Calibri" panose="020F0502020204030204" pitchFamily="34" charset="0"/>
                <a:cs typeface="Calibri" panose="020F0502020204030204" pitchFamily="34" charset="0"/>
              </a:rPr>
              <a:t>، باید به هزینه نیز توجه ویژه‌ای شود</a:t>
            </a:r>
            <a:endParaRPr lang="en-US" sz="1600" b="1" dirty="0">
              <a:solidFill>
                <a:srgbClr val="042C7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3DD35C-9ED1-4770-9CF6-166A2F4C52AD}"/>
              </a:ext>
            </a:extLst>
          </p:cNvPr>
          <p:cNvSpPr txBox="1"/>
          <p:nvPr/>
        </p:nvSpPr>
        <p:spPr>
          <a:xfrm>
            <a:off x="0" y="2237861"/>
            <a:ext cx="11744960" cy="607539"/>
          </a:xfrm>
          <a:prstGeom prst="rect">
            <a:avLst/>
          </a:prstGeom>
          <a:noFill/>
        </p:spPr>
        <p:txBody>
          <a:bodyPr wrap="square">
            <a:spAutoFit/>
          </a:bodyPr>
          <a:lstStyle/>
          <a:p>
            <a:pPr marL="285750" indent="-285750" algn="r" rtl="1">
              <a:lnSpc>
                <a:spcPct val="107000"/>
              </a:lnSpc>
              <a:spcAft>
                <a:spcPts val="800"/>
              </a:spcAft>
              <a:buClr>
                <a:srgbClr val="CE4912"/>
              </a:buClr>
              <a:buFont typeface="Arial" panose="020B0604020202020204" pitchFamily="34" charset="0"/>
              <a:buChar char="•"/>
            </a:pPr>
            <a:r>
              <a:rPr lang="ar-SA" sz="1600" b="1" dirty="0">
                <a:solidFill>
                  <a:srgbClr val="CE4912"/>
                </a:solidFill>
                <a:latin typeface="Calibri" panose="020F0502020204030204" pitchFamily="34" charset="0"/>
                <a:cs typeface="Calibri" panose="020F0502020204030204" pitchFamily="34" charset="0"/>
              </a:rPr>
              <a:t>کاهش مصرف انرژی تجهیزات</a:t>
            </a:r>
            <a:r>
              <a:rPr lang="en-US" sz="1600" b="1" dirty="0">
                <a:solidFill>
                  <a:srgbClr val="CE4912"/>
                </a:solidFill>
                <a:latin typeface="Calibri" panose="020F0502020204030204" pitchFamily="34" charset="0"/>
                <a:cs typeface="Calibri" panose="020F0502020204030204" pitchFamily="34" charset="0"/>
              </a:rPr>
              <a:t>: </a:t>
            </a:r>
            <a:r>
              <a:rPr lang="fa-IR" sz="1600" b="1" dirty="0">
                <a:solidFill>
                  <a:srgbClr val="CE4912"/>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تجهیزات کم‌مصرف‌تر باعث کاهش هزینه‌های عملیاتی</a:t>
            </a:r>
            <a:r>
              <a:rPr lang="en-US"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Opex</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می‌شوند</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Opex</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شامل هزینه‌هایی است که به طور مداوم برای نگهداری و </a:t>
            </a:r>
            <a:r>
              <a:rPr lang="fa-IR" sz="1600" dirty="0">
                <a:solidFill>
                  <a:srgbClr val="042C71"/>
                </a:solidFill>
                <a:latin typeface="Calibri" panose="020F0502020204030204" pitchFamily="34" charset="0"/>
                <a:cs typeface="Calibri" panose="020F0502020204030204" pitchFamily="34" charset="0"/>
              </a:rPr>
              <a:t>تعمیر</a:t>
            </a:r>
            <a:r>
              <a:rPr lang="ar-SA" sz="1600" dirty="0">
                <a:solidFill>
                  <a:srgbClr val="042C71"/>
                </a:solidFill>
                <a:latin typeface="Calibri" panose="020F0502020204030204" pitchFamily="34" charset="0"/>
                <a:cs typeface="Calibri" panose="020F0502020204030204" pitchFamily="34" charset="0"/>
              </a:rPr>
              <a:t> شبکه صرف می‌شود (مانند هزینه برق مصرفی سایت‌های مخابراتی)</a:t>
            </a:r>
            <a:endParaRPr lang="en-US" sz="1600" dirty="0">
              <a:solidFill>
                <a:srgbClr val="042C7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2798FFA-C671-4F07-931D-6DBDD0AC68AA}"/>
              </a:ext>
            </a:extLst>
          </p:cNvPr>
          <p:cNvSpPr txBox="1"/>
          <p:nvPr/>
        </p:nvSpPr>
        <p:spPr>
          <a:xfrm>
            <a:off x="0" y="3090312"/>
            <a:ext cx="11744960" cy="607539"/>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600" b="1" dirty="0">
                <a:solidFill>
                  <a:srgbClr val="CE4912"/>
                </a:solidFill>
                <a:latin typeface="Calibri" panose="020F0502020204030204" pitchFamily="34" charset="0"/>
                <a:cs typeface="Calibri" panose="020F0502020204030204" pitchFamily="34" charset="0"/>
              </a:rPr>
              <a:t>کاهش هزینه تجهیزات</a:t>
            </a:r>
            <a:r>
              <a:rPr lang="en-US" sz="1600" b="1" dirty="0">
                <a:solidFill>
                  <a:srgbClr val="CE4912"/>
                </a:solidFill>
                <a:latin typeface="Calibri" panose="020F0502020204030204" pitchFamily="34" charset="0"/>
                <a:cs typeface="Calibri" panose="020F0502020204030204" pitchFamily="34" charset="0"/>
              </a:rPr>
              <a:t>: </a:t>
            </a:r>
            <a:r>
              <a:rPr lang="fa-IR" sz="1600" b="1" dirty="0">
                <a:solidFill>
                  <a:srgbClr val="CE4912"/>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پایین آوردن هزینه خرید تجهیزات مخابراتی کاهش</a:t>
            </a:r>
            <a:r>
              <a:rPr lang="en-US" sz="1600" dirty="0">
                <a:solidFill>
                  <a:srgbClr val="042C71"/>
                </a:solidFill>
                <a:latin typeface="Calibri" panose="020F0502020204030204" pitchFamily="34" charset="0"/>
                <a:cs typeface="Calibri" panose="020F0502020204030204" pitchFamily="34" charset="0"/>
              </a:rPr>
              <a:t> ( </a:t>
            </a:r>
            <a:r>
              <a:rPr lang="en-US" sz="1400" dirty="0" err="1">
                <a:solidFill>
                  <a:srgbClr val="042C71"/>
                </a:solidFill>
                <a:latin typeface="Times New Roman" panose="02020603050405020304" pitchFamily="18" charset="0"/>
                <a:cs typeface="Times New Roman" panose="02020603050405020304" pitchFamily="18" charset="0"/>
              </a:rPr>
              <a:t>CaPex</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باعث صرفه‌جویی در سرمایه‌گذاری اولیه‌ی </a:t>
            </a:r>
            <a:r>
              <a:rPr lang="ar-SA" sz="1600" dirty="0" err="1">
                <a:solidFill>
                  <a:srgbClr val="042C71"/>
                </a:solidFill>
                <a:latin typeface="Calibri" panose="020F0502020204030204" pitchFamily="34" charset="0"/>
                <a:cs typeface="Calibri" panose="020F0502020204030204" pitchFamily="34" charset="0"/>
              </a:rPr>
              <a:t>اپراتور</a:t>
            </a:r>
            <a:r>
              <a:rPr lang="ar-SA" sz="1600" dirty="0">
                <a:solidFill>
                  <a:srgbClr val="042C71"/>
                </a:solidFill>
                <a:latin typeface="Calibri" panose="020F0502020204030204" pitchFamily="34" charset="0"/>
                <a:cs typeface="Calibri" panose="020F0502020204030204" pitchFamily="34" charset="0"/>
              </a:rPr>
              <a:t> </a:t>
            </a:r>
            <a:r>
              <a:rPr lang="ar-SA" sz="1600" dirty="0" err="1">
                <a:solidFill>
                  <a:srgbClr val="042C71"/>
                </a:solidFill>
                <a:latin typeface="Calibri" panose="020F0502020204030204" pitchFamily="34" charset="0"/>
                <a:cs typeface="Calibri" panose="020F0502020204030204" pitchFamily="34" charset="0"/>
              </a:rPr>
              <a:t>می‌شود</a:t>
            </a:r>
            <a:r>
              <a:rPr lang="fa-IR" sz="1600" dirty="0">
                <a:solidFill>
                  <a:srgbClr val="042C71"/>
                </a:solidFill>
                <a:latin typeface="Calibri" panose="020F0502020204030204" pitchFamily="34" charset="0"/>
                <a:cs typeface="Calibri" panose="020F0502020204030204" pitchFamily="34" charset="0"/>
              </a:rPr>
              <a:t>.</a:t>
            </a:r>
            <a:r>
              <a:rPr lang="en-US"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CaPex</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شامل هزینه‌هایی است که برای خرید تجهیزات و راه‌اندازی اولیه‌ی شبکه صرف می‌شود (مانند خرید تجهیزات برای سایت‌های جدید)</a:t>
            </a:r>
            <a:r>
              <a:rPr lang="en-US" sz="1600" dirty="0">
                <a:solidFill>
                  <a:srgbClr val="042C71"/>
                </a:solidFill>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CF561012-1204-4F27-AF58-D4F8D6CF76DC}"/>
              </a:ext>
            </a:extLst>
          </p:cNvPr>
          <p:cNvSpPr txBox="1"/>
          <p:nvPr/>
        </p:nvSpPr>
        <p:spPr>
          <a:xfrm>
            <a:off x="0" y="3736257"/>
            <a:ext cx="8056879" cy="344069"/>
          </a:xfrm>
          <a:prstGeom prst="rect">
            <a:avLst/>
          </a:prstGeom>
          <a:solidFill>
            <a:srgbClr val="CE4912">
              <a:alpha val="10000"/>
            </a:srgbClr>
          </a:solidFill>
        </p:spPr>
        <p:txBody>
          <a:bodyPr wrap="square">
            <a:spAutoFit/>
          </a:bodyPr>
          <a:lstStyle/>
          <a:p>
            <a:pPr algn="ctr" rtl="1">
              <a:lnSpc>
                <a:spcPct val="107000"/>
              </a:lnSpc>
              <a:spcAft>
                <a:spcPts val="800"/>
              </a:spcAft>
            </a:pPr>
            <a:r>
              <a:rPr lang="ar-SA" sz="1600" b="1" dirty="0">
                <a:solidFill>
                  <a:srgbClr val="042C71"/>
                </a:solidFill>
                <a:latin typeface="Calibri" panose="020F0502020204030204" pitchFamily="34" charset="0"/>
                <a:cs typeface="Calibri" panose="020F0502020204030204" pitchFamily="34" charset="0"/>
              </a:rPr>
              <a:t>به طور کلی، اپراتورها به دنبال راه‌هایی برای کاهش هر دو</a:t>
            </a:r>
            <a:r>
              <a:rPr lang="fa-IR" sz="1600" b="1" dirty="0">
                <a:solidFill>
                  <a:srgbClr val="042C71"/>
                </a:solidFill>
                <a:latin typeface="Calibri" panose="020F0502020204030204" pitchFamily="34" charset="0"/>
                <a:cs typeface="Calibri" panose="020F0502020204030204" pitchFamily="34" charset="0"/>
              </a:rPr>
              <a:t> </a:t>
            </a:r>
            <a:r>
              <a:rPr lang="en-US" sz="1600" b="1" dirty="0">
                <a:solidFill>
                  <a:srgbClr val="042C71"/>
                </a:solidFill>
                <a:latin typeface="Calibri" panose="020F0502020204030204" pitchFamily="34" charset="0"/>
                <a:cs typeface="Calibri" panose="020F0502020204030204" pitchFamily="34" charset="0"/>
              </a:rPr>
              <a:t> Capex </a:t>
            </a:r>
            <a:r>
              <a:rPr lang="ar-SA" sz="1600" b="1" dirty="0">
                <a:solidFill>
                  <a:srgbClr val="042C71"/>
                </a:solidFill>
                <a:latin typeface="Calibri" panose="020F0502020204030204" pitchFamily="34" charset="0"/>
                <a:cs typeface="Calibri" panose="020F0502020204030204" pitchFamily="34" charset="0"/>
              </a:rPr>
              <a:t>و</a:t>
            </a:r>
            <a:r>
              <a:rPr lang="en-US" sz="1600" b="1" dirty="0">
                <a:solidFill>
                  <a:srgbClr val="042C71"/>
                </a:solidFill>
                <a:latin typeface="Calibri" panose="020F0502020204030204" pitchFamily="34" charset="0"/>
                <a:cs typeface="Calibri" panose="020F0502020204030204" pitchFamily="34" charset="0"/>
              </a:rPr>
              <a:t> </a:t>
            </a:r>
            <a:r>
              <a:rPr lang="en-US" sz="1600" b="1" dirty="0" err="1">
                <a:solidFill>
                  <a:srgbClr val="042C71"/>
                </a:solidFill>
                <a:latin typeface="Calibri" panose="020F0502020204030204" pitchFamily="34" charset="0"/>
                <a:cs typeface="Calibri" panose="020F0502020204030204" pitchFamily="34" charset="0"/>
              </a:rPr>
              <a:t>Opex</a:t>
            </a:r>
            <a:r>
              <a:rPr lang="en-US" sz="1600" b="1" dirty="0">
                <a:solidFill>
                  <a:srgbClr val="042C71"/>
                </a:solidFill>
                <a:latin typeface="Calibri" panose="020F0502020204030204" pitchFamily="34" charset="0"/>
                <a:cs typeface="Calibri" panose="020F0502020204030204" pitchFamily="34" charset="0"/>
              </a:rPr>
              <a:t> </a:t>
            </a:r>
            <a:r>
              <a:rPr lang="ar-SA" sz="1600" b="1" dirty="0" err="1">
                <a:solidFill>
                  <a:srgbClr val="042C71"/>
                </a:solidFill>
                <a:latin typeface="Calibri" panose="020F0502020204030204" pitchFamily="34" charset="0"/>
                <a:cs typeface="Calibri" panose="020F0502020204030204" pitchFamily="34" charset="0"/>
              </a:rPr>
              <a:t>هستند</a:t>
            </a:r>
            <a:r>
              <a:rPr lang="fa-IR" sz="1600" b="1" dirty="0">
                <a:solidFill>
                  <a:srgbClr val="042C71"/>
                </a:solidFill>
                <a:latin typeface="Calibri" panose="020F0502020204030204" pitchFamily="34" charset="0"/>
                <a:cs typeface="Calibri" panose="020F0502020204030204" pitchFamily="34" charset="0"/>
              </a:rPr>
              <a:t> ، چرا؟</a:t>
            </a:r>
            <a:endParaRPr lang="en-US" sz="1600" b="1" dirty="0">
              <a:solidFill>
                <a:srgbClr val="042C7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248E9B6-E342-426B-9D05-4D5BC2309AA5}"/>
              </a:ext>
            </a:extLst>
          </p:cNvPr>
          <p:cNvSpPr txBox="1"/>
          <p:nvPr/>
        </p:nvSpPr>
        <p:spPr>
          <a:xfrm>
            <a:off x="0" y="4175561"/>
            <a:ext cx="11744960" cy="607539"/>
          </a:xfrm>
          <a:prstGeom prst="rect">
            <a:avLst/>
          </a:prstGeom>
          <a:noFill/>
        </p:spPr>
        <p:txBody>
          <a:bodyPr wrap="square">
            <a:spAutoFit/>
          </a:bodyPr>
          <a:lstStyle/>
          <a:p>
            <a:pPr marL="285750" marR="0" lvl="0" indent="-285750" algn="r" rtl="1">
              <a:lnSpc>
                <a:spcPct val="107000"/>
              </a:lnSpc>
              <a:spcBef>
                <a:spcPts val="0"/>
              </a:spcBef>
              <a:spcAft>
                <a:spcPts val="800"/>
              </a:spcAft>
              <a:buClr>
                <a:srgbClr val="CE4912"/>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برای راه‌اندازی یک سایت جدید مخابراتی</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اپراتور باید هزینه‌های زیادی را متحمل شود</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هزینه‌ها شامل خرید تجهیزات</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حقوق مهندسان طراح شبکه</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 مهندسان </a:t>
            </a:r>
            <a:r>
              <a:rPr lang="en-US" sz="1400" dirty="0">
                <a:solidFill>
                  <a:srgbClr val="042C71"/>
                </a:solidFill>
                <a:latin typeface="Times New Roman" panose="02020603050405020304" pitchFamily="18" charset="0"/>
                <a:cs typeface="Times New Roman" panose="02020603050405020304" pitchFamily="18" charset="0"/>
              </a:rPr>
              <a:t>Optimization</a:t>
            </a:r>
            <a:r>
              <a:rPr lang="ar-SA" sz="1600" dirty="0">
                <a:solidFill>
                  <a:srgbClr val="042C71"/>
                </a:solidFill>
                <a:latin typeface="Calibri" panose="020F0502020204030204" pitchFamily="34" charset="0"/>
                <a:cs typeface="Calibri" panose="020F0502020204030204" pitchFamily="34" charset="0"/>
              </a:rPr>
              <a:t> و مهندسان</a:t>
            </a:r>
            <a:r>
              <a:rPr lang="en-US" sz="1400" dirty="0">
                <a:solidFill>
                  <a:srgbClr val="042C71"/>
                </a:solidFill>
                <a:latin typeface="Times New Roman" panose="02020603050405020304" pitchFamily="18" charset="0"/>
                <a:cs typeface="Times New Roman" panose="02020603050405020304" pitchFamily="18" charset="0"/>
              </a:rPr>
              <a:t>Drive</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test</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این موارد همگی </a:t>
            </a:r>
            <a:r>
              <a:rPr lang="ar-SA" sz="1600" dirty="0" err="1">
                <a:solidFill>
                  <a:srgbClr val="042C71"/>
                </a:solidFill>
                <a:latin typeface="Calibri" panose="020F0502020204030204" pitchFamily="34" charset="0"/>
                <a:cs typeface="Calibri" panose="020F0502020204030204" pitchFamily="34" charset="0"/>
              </a:rPr>
              <a:t>زیرمجموعه‌ی</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Capex </a:t>
            </a:r>
            <a:r>
              <a:rPr lang="ar-SA" sz="1600" dirty="0" err="1">
                <a:solidFill>
                  <a:srgbClr val="042C71"/>
                </a:solidFill>
                <a:latin typeface="Calibri" panose="020F0502020204030204" pitchFamily="34" charset="0"/>
                <a:cs typeface="Calibri" panose="020F0502020204030204" pitchFamily="34" charset="0"/>
              </a:rPr>
              <a:t>هستندمی‌شود</a:t>
            </a:r>
            <a:endParaRPr lang="en-US" sz="1600" dirty="0">
              <a:solidFill>
                <a:srgbClr val="042C7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BF603C7-D201-4253-98C9-D8F2972D1ADD}"/>
              </a:ext>
            </a:extLst>
          </p:cNvPr>
          <p:cNvSpPr txBox="1"/>
          <p:nvPr/>
        </p:nvSpPr>
        <p:spPr>
          <a:xfrm>
            <a:off x="0" y="4856764"/>
            <a:ext cx="11744960" cy="607539"/>
          </a:xfrm>
          <a:prstGeom prst="rect">
            <a:avLst/>
          </a:prstGeom>
          <a:noFill/>
        </p:spPr>
        <p:txBody>
          <a:bodyPr wrap="square">
            <a:spAutoFit/>
          </a:bodyPr>
          <a:lstStyle/>
          <a:p>
            <a:pPr marL="285750" marR="0" lvl="0" indent="-285750" algn="r" rtl="1">
              <a:lnSpc>
                <a:spcPct val="107000"/>
              </a:lnSpc>
              <a:spcBef>
                <a:spcPts val="0"/>
              </a:spcBef>
              <a:spcAft>
                <a:spcPts val="800"/>
              </a:spcAft>
              <a:buClr>
                <a:srgbClr val="CE4912"/>
              </a:buClr>
              <a:buFont typeface="Arial" panose="020B0604020202020204" pitchFamily="34" charset="0"/>
              <a:buChar char="•"/>
              <a:tabLst>
                <a:tab pos="457200" algn="l"/>
              </a:tabLst>
            </a:pPr>
            <a:r>
              <a:rPr lang="ar-SA" sz="1600" dirty="0">
                <a:solidFill>
                  <a:srgbClr val="042C71"/>
                </a:solidFill>
                <a:latin typeface="Calibri" panose="020F0502020204030204" pitchFamily="34" charset="0"/>
                <a:cs typeface="Calibri" panose="020F0502020204030204" pitchFamily="34" charset="0"/>
              </a:rPr>
              <a:t>پس از راه‌اندازی سایت، هزینه‌های دیگری مانند هزینه برق مصرفی سایت، هزینه تعمیر و نگهداری و هزینه های مربوط به  تیم‌های فنی که این موارد </a:t>
            </a:r>
            <a:r>
              <a:rPr lang="ar-SA" sz="1600" dirty="0" err="1">
                <a:solidFill>
                  <a:srgbClr val="042C71"/>
                </a:solidFill>
                <a:latin typeface="Calibri" panose="020F0502020204030204" pitchFamily="34" charset="0"/>
                <a:cs typeface="Calibri" panose="020F0502020204030204" pitchFamily="34" charset="0"/>
              </a:rPr>
              <a:t>زیرمجموعه‌ی</a:t>
            </a:r>
            <a:r>
              <a:rPr lang="en-US" sz="1600" dirty="0">
                <a:solidFill>
                  <a:srgbClr val="042C71"/>
                </a:solidFill>
                <a:latin typeface="Calibri" panose="020F0502020204030204" pitchFamily="34" charset="0"/>
                <a:cs typeface="Calibri" panose="020F0502020204030204" pitchFamily="34" charset="0"/>
              </a:rPr>
              <a:t> </a:t>
            </a:r>
            <a:r>
              <a:rPr lang="en-US" sz="1400" dirty="0" err="1">
                <a:solidFill>
                  <a:srgbClr val="042C71"/>
                </a:solidFill>
                <a:latin typeface="Times New Roman" panose="02020603050405020304" pitchFamily="18" charset="0"/>
                <a:cs typeface="Times New Roman" panose="02020603050405020304" pitchFamily="18" charset="0"/>
              </a:rPr>
              <a:t>Opex</a:t>
            </a:r>
            <a:r>
              <a:rPr lang="en-US"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هستند  به وجود می‌آیند</a:t>
            </a:r>
            <a:endParaRPr lang="en-US" sz="1600" dirty="0">
              <a:solidFill>
                <a:srgbClr val="042C7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9980C6C-BFB1-4803-AFDF-659049F0380E}"/>
              </a:ext>
            </a:extLst>
          </p:cNvPr>
          <p:cNvSpPr txBox="1"/>
          <p:nvPr/>
        </p:nvSpPr>
        <p:spPr>
          <a:xfrm>
            <a:off x="0" y="5537967"/>
            <a:ext cx="11744960" cy="338554"/>
          </a:xfrm>
          <a:prstGeom prst="rect">
            <a:avLst/>
          </a:prstGeom>
          <a:noFill/>
        </p:spPr>
        <p:txBody>
          <a:bodyPr wrap="square">
            <a:spAutoFit/>
          </a:bodyPr>
          <a:lstStyle/>
          <a:p>
            <a:pPr marL="285750" indent="-285750" algn="r" rtl="1">
              <a:buClr>
                <a:srgbClr val="CE4912"/>
              </a:buClr>
              <a:buFont typeface="Arial" panose="020B0604020202020204" pitchFamily="34" charset="0"/>
              <a:buChar char="•"/>
            </a:pPr>
            <a:r>
              <a:rPr lang="ar-SA" sz="1600" dirty="0">
                <a:solidFill>
                  <a:srgbClr val="042C71"/>
                </a:solidFill>
                <a:latin typeface="Calibri" panose="020F0502020204030204" pitchFamily="34" charset="0"/>
                <a:cs typeface="Calibri" panose="020F0502020204030204" pitchFamily="34" charset="0"/>
              </a:rPr>
              <a:t>برای ارزیابی توجیه اقتصادی راه‌اندازی یک سایت جدید، اپراتورها از فرمولی به نام دوره بازگشت سرما</a:t>
            </a:r>
            <a:r>
              <a:rPr lang="fa-IR" sz="1600" dirty="0">
                <a:solidFill>
                  <a:srgbClr val="042C71"/>
                </a:solidFill>
                <a:latin typeface="Calibri" panose="020F0502020204030204" pitchFamily="34" charset="0"/>
                <a:cs typeface="Calibri" panose="020F0502020204030204" pitchFamily="34" charset="0"/>
              </a:rPr>
              <a:t>یه </a:t>
            </a:r>
            <a:r>
              <a:rPr lang="en-US" sz="1600" dirty="0">
                <a:solidFill>
                  <a:srgbClr val="042C71"/>
                </a:solidFill>
                <a:latin typeface="Calibri" panose="020F0502020204030204" pitchFamily="34" charset="0"/>
                <a:cs typeface="Calibri" panose="020F0502020204030204" pitchFamily="34" charset="0"/>
              </a:rPr>
              <a:t>(</a:t>
            </a:r>
            <a:r>
              <a:rPr lang="en-US" sz="1400" dirty="0">
                <a:solidFill>
                  <a:srgbClr val="042C71"/>
                </a:solidFill>
                <a:latin typeface="Times New Roman" panose="02020603050405020304" pitchFamily="18" charset="0"/>
                <a:cs typeface="Times New Roman" panose="02020603050405020304" pitchFamily="18" charset="0"/>
              </a:rPr>
              <a:t>Payback</a:t>
            </a:r>
            <a:r>
              <a:rPr lang="en-US" sz="1600"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Period</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ar-SA" sz="1600" dirty="0">
                <a:solidFill>
                  <a:srgbClr val="042C71"/>
                </a:solidFill>
                <a:latin typeface="Calibri" panose="020F0502020204030204" pitchFamily="34" charset="0"/>
                <a:cs typeface="Calibri" panose="020F0502020204030204" pitchFamily="34" charset="0"/>
              </a:rPr>
              <a:t>استفاده می‌کنند</a:t>
            </a:r>
            <a:endParaRPr lang="en-US" sz="1600" dirty="0">
              <a:solidFill>
                <a:srgbClr val="042C7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5586EA7-DB97-4F92-AD0B-D2F1065360B5}"/>
              </a:ext>
            </a:extLst>
          </p:cNvPr>
          <p:cNvSpPr/>
          <p:nvPr/>
        </p:nvSpPr>
        <p:spPr>
          <a:xfrm>
            <a:off x="3208021" y="5505450"/>
            <a:ext cx="2846070" cy="371071"/>
          </a:xfrm>
          <a:prstGeom prst="rect">
            <a:avLst/>
          </a:prstGeom>
          <a:noFill/>
          <a:ln>
            <a:solidFill>
              <a:srgbClr val="CE49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85AF686-20E5-4BD8-99A5-7822F2D5636C}"/>
              </a:ext>
            </a:extLst>
          </p:cNvPr>
          <p:cNvSpPr txBox="1"/>
          <p:nvPr/>
        </p:nvSpPr>
        <p:spPr>
          <a:xfrm>
            <a:off x="4714565" y="6279899"/>
            <a:ext cx="6969111" cy="338554"/>
          </a:xfrm>
          <a:prstGeom prst="rect">
            <a:avLst/>
          </a:prstGeom>
          <a:noFill/>
        </p:spPr>
        <p:txBody>
          <a:bodyPr wrap="square">
            <a:spAutoFit/>
          </a:bodyPr>
          <a:lstStyle/>
          <a:p>
            <a:pPr marL="0" marR="0" algn="r" rtl="1"/>
            <a:r>
              <a:rPr lang="ar-SA" sz="1600" dirty="0">
                <a:solidFill>
                  <a:srgbClr val="CE4912"/>
                </a:solidFill>
                <a:latin typeface="Calibri" panose="020F0502020204030204" pitchFamily="34" charset="0"/>
                <a:cs typeface="Calibri" panose="020F0502020204030204" pitchFamily="34" charset="0"/>
              </a:rPr>
              <a:t>دوره بازگشت سرمایه = هزینه سرمایه‌گذاری (صورت کسر) / میانگین جریان نقدی سالانه (مخرج کسر ) </a:t>
            </a:r>
            <a:endParaRPr lang="en-US" sz="1600" dirty="0">
              <a:solidFill>
                <a:srgbClr val="CE4912"/>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a16="http://schemas.microsoft.com/office/drawing/2014/main" id="{AA389279-CB39-482F-862C-ACED78F47A53}"/>
              </a:ext>
            </a:extLst>
          </p:cNvPr>
          <p:cNvCxnSpPr>
            <a:cxnSpLocks/>
          </p:cNvCxnSpPr>
          <p:nvPr/>
        </p:nvCxnSpPr>
        <p:spPr>
          <a:xfrm>
            <a:off x="3208021" y="5876521"/>
            <a:ext cx="0" cy="572655"/>
          </a:xfrm>
          <a:prstGeom prst="line">
            <a:avLst/>
          </a:prstGeom>
          <a:ln>
            <a:solidFill>
              <a:srgbClr val="CE491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B6534D-0D65-419C-840A-6205F437D963}"/>
              </a:ext>
            </a:extLst>
          </p:cNvPr>
          <p:cNvCxnSpPr>
            <a:cxnSpLocks/>
            <a:endCxn id="15" idx="1"/>
          </p:cNvCxnSpPr>
          <p:nvPr/>
        </p:nvCxnSpPr>
        <p:spPr>
          <a:xfrm>
            <a:off x="3208021" y="6449176"/>
            <a:ext cx="1506544" cy="0"/>
          </a:xfrm>
          <a:prstGeom prst="line">
            <a:avLst/>
          </a:prstGeom>
          <a:ln>
            <a:solidFill>
              <a:srgbClr val="CE491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35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0D6B09-E150-45CB-9DAD-7D4F358EE258}"/>
              </a:ext>
            </a:extLst>
          </p:cNvPr>
          <p:cNvSpPr txBox="1"/>
          <p:nvPr/>
        </p:nvSpPr>
        <p:spPr>
          <a:xfrm>
            <a:off x="9036996" y="3185247"/>
            <a:ext cx="3155004" cy="487506"/>
          </a:xfrm>
          <a:prstGeom prst="rect">
            <a:avLst/>
          </a:prstGeom>
          <a:solidFill>
            <a:srgbClr val="042C71"/>
          </a:solidFill>
        </p:spPr>
        <p:txBody>
          <a:bodyPr wrap="square">
            <a:spAutoFit/>
          </a:bodyPr>
          <a:lstStyle/>
          <a:p>
            <a:pPr algn="ctr" rtl="1">
              <a:lnSpc>
                <a:spcPct val="107000"/>
              </a:lnSpc>
              <a:spcAft>
                <a:spcPts val="800"/>
              </a:spcAft>
            </a:pPr>
            <a:r>
              <a:rPr lang="prs-AF" sz="2400" dirty="0">
                <a:solidFill>
                  <a:schemeClr val="bg1"/>
                </a:solidFill>
                <a:cs typeface="B Titr" panose="00000700000000000000" pitchFamily="2" charset="-78"/>
              </a:rPr>
              <a:t>چالش های </a:t>
            </a:r>
            <a:r>
              <a:rPr lang="en-US" sz="2400" dirty="0">
                <a:solidFill>
                  <a:schemeClr val="bg1"/>
                </a:solidFill>
                <a:cs typeface="B Titr" panose="00000700000000000000" pitchFamily="2" charset="-78"/>
              </a:rPr>
              <a:t>OPEN RAN</a:t>
            </a:r>
          </a:p>
        </p:txBody>
      </p:sp>
      <p:sp>
        <p:nvSpPr>
          <p:cNvPr id="3" name="TextBox 2">
            <a:extLst>
              <a:ext uri="{FF2B5EF4-FFF2-40B4-BE49-F238E27FC236}">
                <a16:creationId xmlns:a16="http://schemas.microsoft.com/office/drawing/2014/main" id="{96060EE2-461F-45FE-AE9D-DB54846CEFC0}"/>
              </a:ext>
            </a:extLst>
          </p:cNvPr>
          <p:cNvSpPr txBox="1"/>
          <p:nvPr/>
        </p:nvSpPr>
        <p:spPr>
          <a:xfrm>
            <a:off x="564205" y="1011939"/>
            <a:ext cx="7859948" cy="1008225"/>
          </a:xfrm>
          <a:prstGeom prst="rect">
            <a:avLst/>
          </a:prstGeom>
          <a:solidFill>
            <a:srgbClr val="042C71">
              <a:alpha val="10000"/>
            </a:srgbClr>
          </a:solidFill>
          <a:ln>
            <a:noFill/>
          </a:ln>
        </p:spPr>
        <p:txBody>
          <a:bodyPr wrap="square">
            <a:spAutoFit/>
          </a:bodyPr>
          <a:lstStyle/>
          <a:p>
            <a:pPr marL="0" marR="0" algn="r" rtl="1">
              <a:lnSpc>
                <a:spcPct val="200000"/>
              </a:lnSpc>
              <a:spcBef>
                <a:spcPts val="0"/>
              </a:spcBef>
              <a:spcAft>
                <a:spcPts val="800"/>
              </a:spcAft>
            </a:pPr>
            <a:r>
              <a:rPr lang="fa-IR"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multi</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vendor</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interoperability</a:t>
            </a:r>
            <a:r>
              <a:rPr lang="fa-IR" sz="1600" b="1" dirty="0">
                <a:solidFill>
                  <a:srgbClr val="042C71"/>
                </a:solidFill>
                <a:latin typeface="Calibri" panose="020F0502020204030204" pitchFamily="34" charset="0"/>
                <a:cs typeface="Calibri" panose="020F0502020204030204" pitchFamily="34" charset="0"/>
              </a:rPr>
              <a:t>) به نسبت 40 درصد از چالش‌ها را تشکیل می‌دهند. این به معنای دشواری در همکاری و تعامل بین تجهیزات از تامین‌کنندگان مختلف است از لحاظ هماهنگی پروتکل های میان آن‌ها </a:t>
            </a:r>
            <a:r>
              <a:rPr lang="en-US" sz="1600" b="1" dirty="0">
                <a:solidFill>
                  <a:srgbClr val="042C7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F4B2E2A-0D3A-4301-891C-BF648F6AE8AF}"/>
              </a:ext>
            </a:extLst>
          </p:cNvPr>
          <p:cNvSpPr txBox="1"/>
          <p:nvPr/>
        </p:nvSpPr>
        <p:spPr>
          <a:xfrm>
            <a:off x="564206" y="2924887"/>
            <a:ext cx="7859948" cy="1008225"/>
          </a:xfrm>
          <a:prstGeom prst="rect">
            <a:avLst/>
          </a:prstGeom>
          <a:solidFill>
            <a:srgbClr val="042C71">
              <a:alpha val="10000"/>
            </a:srgbClr>
          </a:solidFill>
          <a:ln>
            <a:noFill/>
          </a:ln>
        </p:spPr>
        <p:txBody>
          <a:bodyPr wrap="square">
            <a:spAutoFit/>
          </a:bodyPr>
          <a:lstStyle/>
          <a:p>
            <a:pPr marL="0" marR="0" algn="r" rtl="1">
              <a:lnSpc>
                <a:spcPct val="200000"/>
              </a:lnSpc>
              <a:spcBef>
                <a:spcPts val="0"/>
              </a:spcBef>
              <a:spcAft>
                <a:spcPts val="800"/>
              </a:spcAft>
            </a:pPr>
            <a:r>
              <a:rPr lang="fa-IR" sz="1600" b="1" dirty="0">
                <a:solidFill>
                  <a:srgbClr val="042C71"/>
                </a:solidFill>
                <a:latin typeface="Calibri" panose="020F0502020204030204" pitchFamily="34" charset="0"/>
                <a:cs typeface="Calibri" panose="020F0502020204030204" pitchFamily="34" charset="0"/>
              </a:rPr>
              <a:t>عملکرد و قدرتمند بودن شبکه ( </a:t>
            </a:r>
            <a:r>
              <a:rPr lang="en-US" sz="1400" dirty="0">
                <a:solidFill>
                  <a:srgbClr val="042C71"/>
                </a:solidFill>
                <a:latin typeface="Times New Roman" panose="02020603050405020304" pitchFamily="18" charset="0"/>
                <a:cs typeface="Times New Roman" panose="02020603050405020304" pitchFamily="18" charset="0"/>
              </a:rPr>
              <a:t>performance</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and</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robustness</a:t>
            </a:r>
            <a:r>
              <a:rPr lang="fa-IR" sz="1600" b="1" dirty="0">
                <a:solidFill>
                  <a:srgbClr val="042C71"/>
                </a:solidFill>
                <a:latin typeface="Calibri" panose="020F0502020204030204" pitchFamily="34" charset="0"/>
                <a:cs typeface="Calibri" panose="020F0502020204030204" pitchFamily="34" charset="0"/>
              </a:rPr>
              <a:t>) نیز 18 درصد از چالش‌های مهم را تشکیل می‌دهد.که به معنای نیاز به ارتقاء عملکرد و اطمینان‌پذیری شبکه است</a:t>
            </a:r>
            <a:r>
              <a:rPr lang="en-US" sz="1600" b="1" dirty="0">
                <a:solidFill>
                  <a:srgbClr val="042C71"/>
                </a:solidFill>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2D73E888-60B0-498A-A441-756FA305152E}"/>
              </a:ext>
            </a:extLst>
          </p:cNvPr>
          <p:cNvSpPr txBox="1"/>
          <p:nvPr/>
        </p:nvSpPr>
        <p:spPr>
          <a:xfrm>
            <a:off x="564205" y="4837836"/>
            <a:ext cx="7859948" cy="1008225"/>
          </a:xfrm>
          <a:prstGeom prst="rect">
            <a:avLst/>
          </a:prstGeom>
          <a:solidFill>
            <a:srgbClr val="042C71">
              <a:alpha val="10000"/>
            </a:srgbClr>
          </a:solidFill>
          <a:ln>
            <a:noFill/>
          </a:ln>
        </p:spPr>
        <p:txBody>
          <a:bodyPr wrap="square">
            <a:spAutoFit/>
          </a:bodyPr>
          <a:lstStyle/>
          <a:p>
            <a:pPr marL="0" marR="0" algn="r" rtl="1">
              <a:lnSpc>
                <a:spcPct val="200000"/>
              </a:lnSpc>
              <a:spcBef>
                <a:spcPts val="0"/>
              </a:spcBef>
              <a:spcAft>
                <a:spcPts val="800"/>
              </a:spcAft>
            </a:pPr>
            <a:r>
              <a:rPr lang="fa-IR" sz="1600" b="1" dirty="0">
                <a:solidFill>
                  <a:srgbClr val="042C71"/>
                </a:solidFill>
                <a:latin typeface="Calibri" panose="020F0502020204030204" pitchFamily="34" charset="0"/>
                <a:cs typeface="Calibri" panose="020F0502020204030204" pitchFamily="34" charset="0"/>
              </a:rPr>
              <a:t>بارزترین چالش‌ها شامل بار جدید امنیتی ( </a:t>
            </a:r>
            <a:r>
              <a:rPr lang="en-US" sz="1400" dirty="0">
                <a:solidFill>
                  <a:srgbClr val="042C71"/>
                </a:solidFill>
                <a:latin typeface="Times New Roman" panose="02020603050405020304" pitchFamily="18" charset="0"/>
                <a:cs typeface="Times New Roman" panose="02020603050405020304" pitchFamily="18" charset="0"/>
              </a:rPr>
              <a:t>New</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security</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overheads</a:t>
            </a:r>
            <a:r>
              <a:rPr lang="fa-IR" sz="1600" b="1" dirty="0">
                <a:solidFill>
                  <a:srgbClr val="042C71"/>
                </a:solidFill>
                <a:latin typeface="Calibri" panose="020F0502020204030204" pitchFamily="34" charset="0"/>
                <a:cs typeface="Calibri" panose="020F0502020204030204" pitchFamily="34" charset="0"/>
              </a:rPr>
              <a:t>) است که نیازمندی‌های امنیتی جدیدی را ایجاد می‌کند. این چالش نیز به نسبت 14 درصد از چالش‌های مهم پیاده‌سازی</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OPEN</a:t>
            </a:r>
            <a:r>
              <a:rPr lang="en-US" sz="1600" b="1" dirty="0">
                <a:solidFill>
                  <a:srgbClr val="042C71"/>
                </a:solidFill>
                <a:latin typeface="Calibri" panose="020F0502020204030204" pitchFamily="34" charset="0"/>
                <a:cs typeface="Calibri" panose="020F0502020204030204" pitchFamily="34" charset="0"/>
              </a:rPr>
              <a:t> </a:t>
            </a:r>
            <a:r>
              <a:rPr lang="en-US" sz="1400" dirty="0">
                <a:solidFill>
                  <a:srgbClr val="042C71"/>
                </a:solidFill>
                <a:latin typeface="Times New Roman" panose="02020603050405020304" pitchFamily="18" charset="0"/>
                <a:cs typeface="Times New Roman" panose="02020603050405020304" pitchFamily="18" charset="0"/>
              </a:rPr>
              <a:t>RAN</a:t>
            </a:r>
            <a:r>
              <a:rPr lang="en-US" sz="1600" b="1" dirty="0">
                <a:solidFill>
                  <a:srgbClr val="042C71"/>
                </a:solidFill>
                <a:latin typeface="Calibri" panose="020F0502020204030204" pitchFamily="34" charset="0"/>
                <a:cs typeface="Calibri" panose="020F0502020204030204" pitchFamily="34" charset="0"/>
              </a:rPr>
              <a:t> </a:t>
            </a:r>
            <a:r>
              <a:rPr lang="fa-IR" sz="1600" b="1" dirty="0">
                <a:solidFill>
                  <a:srgbClr val="042C71"/>
                </a:solidFill>
                <a:latin typeface="Calibri" panose="020F0502020204030204" pitchFamily="34" charset="0"/>
                <a:cs typeface="Calibri" panose="020F0502020204030204" pitchFamily="34" charset="0"/>
              </a:rPr>
              <a:t>را تشکیل می‌دهد</a:t>
            </a:r>
            <a:r>
              <a:rPr lang="en-US" sz="1600" b="1" dirty="0">
                <a:solidFill>
                  <a:srgbClr val="042C71"/>
                </a:solidFill>
                <a:latin typeface="Calibri" panose="020F0502020204030204" pitchFamily="34" charset="0"/>
                <a:cs typeface="Calibri" panose="020F0502020204030204" pitchFamily="34" charset="0"/>
              </a:rPr>
              <a:t>.</a:t>
            </a:r>
          </a:p>
        </p:txBody>
      </p:sp>
      <p:cxnSp>
        <p:nvCxnSpPr>
          <p:cNvPr id="7" name="Straight Connector 6">
            <a:extLst>
              <a:ext uri="{FF2B5EF4-FFF2-40B4-BE49-F238E27FC236}">
                <a16:creationId xmlns:a16="http://schemas.microsoft.com/office/drawing/2014/main" id="{08EA75EA-BA49-442E-B4A6-66FB4713DB3E}"/>
              </a:ext>
            </a:extLst>
          </p:cNvPr>
          <p:cNvCxnSpPr>
            <a:cxnSpLocks/>
            <a:stCxn id="2" idx="1"/>
            <a:endCxn id="4" idx="3"/>
          </p:cNvCxnSpPr>
          <p:nvPr/>
        </p:nvCxnSpPr>
        <p:spPr>
          <a:xfrm flipH="1">
            <a:off x="8424154" y="3429000"/>
            <a:ext cx="612842" cy="0"/>
          </a:xfrm>
          <a:prstGeom prst="line">
            <a:avLst/>
          </a:prstGeom>
          <a:ln w="28575">
            <a:solidFill>
              <a:srgbClr val="042C7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7C8A29-D419-41A5-ACBF-983E835BE3B6}"/>
              </a:ext>
            </a:extLst>
          </p:cNvPr>
          <p:cNvCxnSpPr>
            <a:cxnSpLocks/>
            <a:stCxn id="2" idx="0"/>
          </p:cNvCxnSpPr>
          <p:nvPr/>
        </p:nvCxnSpPr>
        <p:spPr>
          <a:xfrm flipV="1">
            <a:off x="10614498" y="1516051"/>
            <a:ext cx="0" cy="1669196"/>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8537E5-09EA-4A4A-9B30-1E4CEF85ED2C}"/>
              </a:ext>
            </a:extLst>
          </p:cNvPr>
          <p:cNvCxnSpPr>
            <a:cxnSpLocks/>
            <a:stCxn id="3" idx="3"/>
          </p:cNvCxnSpPr>
          <p:nvPr/>
        </p:nvCxnSpPr>
        <p:spPr>
          <a:xfrm>
            <a:off x="8424153" y="1516052"/>
            <a:ext cx="2190344" cy="0"/>
          </a:xfrm>
          <a:prstGeom prst="line">
            <a:avLst/>
          </a:prstGeom>
          <a:ln w="28575">
            <a:solidFill>
              <a:srgbClr val="042C7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E9CC09-4A12-4806-9239-E6179387EAD1}"/>
              </a:ext>
            </a:extLst>
          </p:cNvPr>
          <p:cNvCxnSpPr>
            <a:cxnSpLocks/>
            <a:stCxn id="5" idx="3"/>
          </p:cNvCxnSpPr>
          <p:nvPr/>
        </p:nvCxnSpPr>
        <p:spPr>
          <a:xfrm>
            <a:off x="8424153" y="5341949"/>
            <a:ext cx="2190343" cy="0"/>
          </a:xfrm>
          <a:prstGeom prst="line">
            <a:avLst/>
          </a:prstGeom>
          <a:ln w="28575">
            <a:solidFill>
              <a:srgbClr val="042C7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CE1963-E0FF-4469-BCF6-A94DCF4A2AF1}"/>
              </a:ext>
            </a:extLst>
          </p:cNvPr>
          <p:cNvCxnSpPr>
            <a:cxnSpLocks/>
            <a:endCxn id="2" idx="2"/>
          </p:cNvCxnSpPr>
          <p:nvPr/>
        </p:nvCxnSpPr>
        <p:spPr>
          <a:xfrm flipV="1">
            <a:off x="10614497" y="3672753"/>
            <a:ext cx="1" cy="1669195"/>
          </a:xfrm>
          <a:prstGeom prst="line">
            <a:avLst/>
          </a:prstGeom>
          <a:ln w="28575">
            <a:solidFill>
              <a:srgbClr val="042C7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6FB538C-A0D0-48F2-91F2-7B1A83B8ADF0}"/>
              </a:ext>
            </a:extLst>
          </p:cNvPr>
          <p:cNvSpPr/>
          <p:nvPr/>
        </p:nvSpPr>
        <p:spPr>
          <a:xfrm rot="16200000">
            <a:off x="-3338512" y="3338511"/>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86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2334A219-5093-428D-90F5-CD91DFC06071}"/>
              </a:ext>
            </a:extLst>
          </p:cNvPr>
          <p:cNvCxnSpPr>
            <a:cxnSpLocks/>
          </p:cNvCxnSpPr>
          <p:nvPr/>
        </p:nvCxnSpPr>
        <p:spPr>
          <a:xfrm flipH="1">
            <a:off x="11225631" y="5862686"/>
            <a:ext cx="69186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7594E20-F0E2-4BBE-84AE-0E75368DCC59}"/>
              </a:ext>
            </a:extLst>
          </p:cNvPr>
          <p:cNvSpPr txBox="1"/>
          <p:nvPr/>
        </p:nvSpPr>
        <p:spPr>
          <a:xfrm>
            <a:off x="10211249" y="5693409"/>
            <a:ext cx="1016625"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ارتباط از نوع</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9CD1DF7E-78FC-49B2-AD83-336FC5675FC2}"/>
              </a:ext>
            </a:extLst>
          </p:cNvPr>
          <p:cNvSpPr txBox="1"/>
          <p:nvPr/>
        </p:nvSpPr>
        <p:spPr>
          <a:xfrm>
            <a:off x="9066675" y="5693409"/>
            <a:ext cx="1282723"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Air interface </a:t>
            </a:r>
          </a:p>
        </p:txBody>
      </p:sp>
      <p:cxnSp>
        <p:nvCxnSpPr>
          <p:cNvPr id="39" name="Straight Connector 38">
            <a:extLst>
              <a:ext uri="{FF2B5EF4-FFF2-40B4-BE49-F238E27FC236}">
                <a16:creationId xmlns:a16="http://schemas.microsoft.com/office/drawing/2014/main" id="{88E92F9B-049B-40A8-BFA8-77B47ABA7565}"/>
              </a:ext>
            </a:extLst>
          </p:cNvPr>
          <p:cNvCxnSpPr>
            <a:cxnSpLocks/>
          </p:cNvCxnSpPr>
          <p:nvPr/>
        </p:nvCxnSpPr>
        <p:spPr>
          <a:xfrm flipH="1">
            <a:off x="11225631" y="6401166"/>
            <a:ext cx="691867"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D32BE4D-D12D-4EEA-87E4-4DD7817AE22F}"/>
              </a:ext>
            </a:extLst>
          </p:cNvPr>
          <p:cNvSpPr txBox="1"/>
          <p:nvPr/>
        </p:nvSpPr>
        <p:spPr>
          <a:xfrm>
            <a:off x="10691509" y="6233824"/>
            <a:ext cx="534122"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لینک</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136FD2DD-6CF2-4D4F-A4FE-C3D8AD7B7EBE}"/>
              </a:ext>
            </a:extLst>
          </p:cNvPr>
          <p:cNvSpPr txBox="1"/>
          <p:nvPr/>
        </p:nvSpPr>
        <p:spPr>
          <a:xfrm>
            <a:off x="9730990" y="6233824"/>
            <a:ext cx="960519"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Backhaul</a:t>
            </a:r>
          </a:p>
        </p:txBody>
      </p:sp>
      <p:cxnSp>
        <p:nvCxnSpPr>
          <p:cNvPr id="42" name="Straight Connector 41">
            <a:extLst>
              <a:ext uri="{FF2B5EF4-FFF2-40B4-BE49-F238E27FC236}">
                <a16:creationId xmlns:a16="http://schemas.microsoft.com/office/drawing/2014/main" id="{0A9C3479-4EE6-4BD7-A653-58103F2D223D}"/>
              </a:ext>
            </a:extLst>
          </p:cNvPr>
          <p:cNvCxnSpPr>
            <a:cxnSpLocks/>
          </p:cNvCxnSpPr>
          <p:nvPr/>
        </p:nvCxnSpPr>
        <p:spPr>
          <a:xfrm>
            <a:off x="7904480" y="5476240"/>
            <a:ext cx="42875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2F89801-104B-4D79-883E-F43326BDD868}"/>
              </a:ext>
            </a:extLst>
          </p:cNvPr>
          <p:cNvCxnSpPr>
            <a:cxnSpLocks/>
          </p:cNvCxnSpPr>
          <p:nvPr/>
        </p:nvCxnSpPr>
        <p:spPr>
          <a:xfrm>
            <a:off x="7904480" y="5476240"/>
            <a:ext cx="0" cy="13817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A3E4BD9-0743-48C3-8BBD-E46794820974}"/>
              </a:ext>
            </a:extLst>
          </p:cNvPr>
          <p:cNvSpPr/>
          <p:nvPr/>
        </p:nvSpPr>
        <p:spPr>
          <a:xfrm>
            <a:off x="10617201" y="5279921"/>
            <a:ext cx="1574799" cy="33855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rPr>
              <a:t>راهنمای دیاگرام</a:t>
            </a:r>
            <a:endParaRPr lang="en-US"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C3A818E4-E392-4BAA-9352-32A92E91518B}"/>
              </a:ext>
            </a:extLst>
          </p:cNvPr>
          <p:cNvSpPr txBox="1"/>
          <p:nvPr/>
        </p:nvSpPr>
        <p:spPr>
          <a:xfrm>
            <a:off x="8041015" y="5693409"/>
            <a:ext cx="1134541"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Wireless )</a:t>
            </a:r>
          </a:p>
        </p:txBody>
      </p:sp>
      <p:cxnSp>
        <p:nvCxnSpPr>
          <p:cNvPr id="4" name="Straight Connector 3">
            <a:extLst>
              <a:ext uri="{FF2B5EF4-FFF2-40B4-BE49-F238E27FC236}">
                <a16:creationId xmlns:a16="http://schemas.microsoft.com/office/drawing/2014/main" id="{96ACE90B-5C30-4F98-9B8F-8BD6313A776F}"/>
              </a:ext>
            </a:extLst>
          </p:cNvPr>
          <p:cNvCxnSpPr>
            <a:cxnSpLocks/>
          </p:cNvCxnSpPr>
          <p:nvPr/>
        </p:nvCxnSpPr>
        <p:spPr>
          <a:xfrm>
            <a:off x="6139189" y="1104801"/>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A285CA-FE21-4754-BA6D-9D7BE80CF6E3}"/>
              </a:ext>
            </a:extLst>
          </p:cNvPr>
          <p:cNvCxnSpPr>
            <a:cxnSpLocks/>
          </p:cNvCxnSpPr>
          <p:nvPr/>
        </p:nvCxnSpPr>
        <p:spPr>
          <a:xfrm>
            <a:off x="8054565"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E35C4E-4819-4914-929D-6335739825C3}"/>
              </a:ext>
            </a:extLst>
          </p:cNvPr>
          <p:cNvCxnSpPr>
            <a:cxnSpLocks/>
          </p:cNvCxnSpPr>
          <p:nvPr/>
        </p:nvCxnSpPr>
        <p:spPr>
          <a:xfrm>
            <a:off x="3120546"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1306CE-93CC-4A9B-84C4-E7C450F1C12A}"/>
              </a:ext>
            </a:extLst>
          </p:cNvPr>
          <p:cNvCxnSpPr>
            <a:cxnSpLocks/>
          </p:cNvCxnSpPr>
          <p:nvPr/>
        </p:nvCxnSpPr>
        <p:spPr>
          <a:xfrm>
            <a:off x="3120546"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59F8BC-03D5-4FCE-B92C-60BD2930439D}"/>
              </a:ext>
            </a:extLst>
          </p:cNvPr>
          <p:cNvSpPr txBox="1"/>
          <p:nvPr/>
        </p:nvSpPr>
        <p:spPr>
          <a:xfrm>
            <a:off x="8511091"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Core Network</a:t>
            </a:r>
          </a:p>
        </p:txBody>
      </p:sp>
      <p:sp>
        <p:nvSpPr>
          <p:cNvPr id="13" name="TextBox 12">
            <a:extLst>
              <a:ext uri="{FF2B5EF4-FFF2-40B4-BE49-F238E27FC236}">
                <a16:creationId xmlns:a16="http://schemas.microsoft.com/office/drawing/2014/main" id="{80715981-7DCC-43D1-9574-DAC3D0728151}"/>
              </a:ext>
            </a:extLst>
          </p:cNvPr>
          <p:cNvSpPr txBox="1"/>
          <p:nvPr/>
        </p:nvSpPr>
        <p:spPr>
          <a:xfrm>
            <a:off x="2417944"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Terminal</a:t>
            </a:r>
          </a:p>
        </p:txBody>
      </p:sp>
      <p:sp>
        <p:nvSpPr>
          <p:cNvPr id="14" name="TextBox 13">
            <a:extLst>
              <a:ext uri="{FF2B5EF4-FFF2-40B4-BE49-F238E27FC236}">
                <a16:creationId xmlns:a16="http://schemas.microsoft.com/office/drawing/2014/main" id="{3EEB89B3-0235-48DF-95C9-A7402B407725}"/>
              </a:ext>
            </a:extLst>
          </p:cNvPr>
          <p:cNvSpPr txBox="1"/>
          <p:nvPr/>
        </p:nvSpPr>
        <p:spPr>
          <a:xfrm>
            <a:off x="1390020" y="1931809"/>
            <a:ext cx="1601538" cy="338554"/>
          </a:xfrm>
          <a:prstGeom prst="rect">
            <a:avLst/>
          </a:prstGeom>
          <a:solidFill>
            <a:schemeClr val="tx1">
              <a:lumMod val="95000"/>
              <a:lumOff val="5000"/>
              <a:alpha val="4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Equipment</a:t>
            </a:r>
          </a:p>
        </p:txBody>
      </p:sp>
      <p:sp>
        <p:nvSpPr>
          <p:cNvPr id="15" name="TextBox 14">
            <a:extLst>
              <a:ext uri="{FF2B5EF4-FFF2-40B4-BE49-F238E27FC236}">
                <a16:creationId xmlns:a16="http://schemas.microsoft.com/office/drawing/2014/main" id="{D46ED660-D567-439B-A874-1D27CF97C31A}"/>
              </a:ext>
            </a:extLst>
          </p:cNvPr>
          <p:cNvSpPr txBox="1"/>
          <p:nvPr/>
        </p:nvSpPr>
        <p:spPr>
          <a:xfrm>
            <a:off x="939444" y="1529842"/>
            <a:ext cx="1601538" cy="338554"/>
          </a:xfrm>
          <a:prstGeom prst="rect">
            <a:avLst/>
          </a:prstGeom>
          <a:solidFill>
            <a:schemeClr val="tx1">
              <a:lumMod val="95000"/>
              <a:lumOff val="5000"/>
              <a:alpha val="2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Mobile Station</a:t>
            </a:r>
          </a:p>
        </p:txBody>
      </p:sp>
      <p:cxnSp>
        <p:nvCxnSpPr>
          <p:cNvPr id="44" name="Straight Connector 43">
            <a:extLst>
              <a:ext uri="{FF2B5EF4-FFF2-40B4-BE49-F238E27FC236}">
                <a16:creationId xmlns:a16="http://schemas.microsoft.com/office/drawing/2014/main" id="{BF7502C6-1CF6-44F8-B81C-BFBE30E1CC1C}"/>
              </a:ext>
            </a:extLst>
          </p:cNvPr>
          <p:cNvCxnSpPr>
            <a:cxnSpLocks/>
            <a:stCxn id="12" idx="1"/>
            <a:endCxn id="13" idx="3"/>
          </p:cNvCxnSpPr>
          <p:nvPr/>
        </p:nvCxnSpPr>
        <p:spPr>
          <a:xfrm flipH="1">
            <a:off x="3823149" y="2503053"/>
            <a:ext cx="161343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C08A7-1A72-4ACD-B721-514CE770E32A}"/>
              </a:ext>
            </a:extLst>
          </p:cNvPr>
          <p:cNvCxnSpPr>
            <a:cxnSpLocks/>
            <a:stCxn id="11" idx="1"/>
            <a:endCxn id="12" idx="3"/>
          </p:cNvCxnSpPr>
          <p:nvPr/>
        </p:nvCxnSpPr>
        <p:spPr>
          <a:xfrm flipH="1">
            <a:off x="6841791" y="2503053"/>
            <a:ext cx="1669300"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88804-C4F9-41BB-9308-A50A47C32A2F}"/>
              </a:ext>
            </a:extLst>
          </p:cNvPr>
          <p:cNvCxnSpPr>
            <a:cxnSpLocks/>
          </p:cNvCxnSpPr>
          <p:nvPr/>
        </p:nvCxnSpPr>
        <p:spPr>
          <a:xfrm>
            <a:off x="9213694"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29FFF0-B1B3-4786-BB49-1D7F649A7F92}"/>
              </a:ext>
            </a:extLst>
          </p:cNvPr>
          <p:cNvSpPr txBox="1"/>
          <p:nvPr/>
        </p:nvSpPr>
        <p:spPr>
          <a:xfrm>
            <a:off x="4279675" y="766863"/>
            <a:ext cx="3774890" cy="461665"/>
          </a:xfrm>
          <a:prstGeom prst="rect">
            <a:avLst/>
          </a:prstGeom>
          <a:solidFill>
            <a:schemeClr val="tx1">
              <a:lumMod val="95000"/>
              <a:lumOff val="5000"/>
            </a:schemeClr>
          </a:solidFill>
        </p:spPr>
        <p:txBody>
          <a:bodyPr wrap="square">
            <a:spAutoFit/>
          </a:bodyPr>
          <a:lstStyle/>
          <a:p>
            <a:pPr algn="ctr" rtl="1"/>
            <a:r>
              <a:rPr lang="fa-IR" sz="2400" dirty="0">
                <a:solidFill>
                  <a:schemeClr val="bg1"/>
                </a:solidFill>
                <a:cs typeface="B Titr" panose="00000700000000000000" pitchFamily="2" charset="-78"/>
              </a:rPr>
              <a:t>اجزای شبکه مخابرات بی سیم </a:t>
            </a:r>
            <a:endParaRPr lang="en-US" sz="2400" dirty="0">
              <a:solidFill>
                <a:schemeClr val="bg1"/>
              </a:solidFill>
              <a:cs typeface="B Titr" panose="00000700000000000000" pitchFamily="2" charset="-78"/>
            </a:endParaRPr>
          </a:p>
        </p:txBody>
      </p:sp>
      <p:sp>
        <p:nvSpPr>
          <p:cNvPr id="2" name="Rectangle 1">
            <a:extLst>
              <a:ext uri="{FF2B5EF4-FFF2-40B4-BE49-F238E27FC236}">
                <a16:creationId xmlns:a16="http://schemas.microsoft.com/office/drawing/2014/main" id="{E048CA3C-E46D-4138-92D0-BB0D6AF63E4A}"/>
              </a:ext>
            </a:extLst>
          </p:cNvPr>
          <p:cNvSpPr/>
          <p:nvPr/>
        </p:nvSpPr>
        <p:spPr>
          <a:xfrm>
            <a:off x="0" y="-10528"/>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40F28C7-0554-4D6A-BB9A-FE9DE2827F25}"/>
              </a:ext>
            </a:extLst>
          </p:cNvPr>
          <p:cNvCxnSpPr>
            <a:cxnSpLocks/>
            <a:endCxn id="25" idx="0"/>
          </p:cNvCxnSpPr>
          <p:nvPr/>
        </p:nvCxnSpPr>
        <p:spPr>
          <a:xfrm>
            <a:off x="7375904" y="4010792"/>
            <a:ext cx="0" cy="64590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06C2169-13B6-4C3B-9A6A-F97DC446A6FF}"/>
              </a:ext>
            </a:extLst>
          </p:cNvPr>
          <p:cNvSpPr txBox="1"/>
          <p:nvPr/>
        </p:nvSpPr>
        <p:spPr>
          <a:xfrm>
            <a:off x="5436586" y="2333776"/>
            <a:ext cx="1405205" cy="338554"/>
          </a:xfrm>
          <a:prstGeom prst="rect">
            <a:avLst/>
          </a:prstGeom>
          <a:solidFill>
            <a:srgbClr val="CE4912"/>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RAN</a:t>
            </a:r>
          </a:p>
        </p:txBody>
      </p:sp>
      <p:cxnSp>
        <p:nvCxnSpPr>
          <p:cNvPr id="16" name="Straight Connector 15">
            <a:extLst>
              <a:ext uri="{FF2B5EF4-FFF2-40B4-BE49-F238E27FC236}">
                <a16:creationId xmlns:a16="http://schemas.microsoft.com/office/drawing/2014/main" id="{B80FE1A2-006A-4B19-8D73-00E63B88CF47}"/>
              </a:ext>
            </a:extLst>
          </p:cNvPr>
          <p:cNvCxnSpPr>
            <a:cxnSpLocks/>
          </p:cNvCxnSpPr>
          <p:nvPr/>
        </p:nvCxnSpPr>
        <p:spPr>
          <a:xfrm>
            <a:off x="6139188" y="2672330"/>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0F72F4-C63B-432A-A720-47C14BC5CFF7}"/>
              </a:ext>
            </a:extLst>
          </p:cNvPr>
          <p:cNvCxnSpPr>
            <a:cxnSpLocks/>
          </p:cNvCxnSpPr>
          <p:nvPr/>
        </p:nvCxnSpPr>
        <p:spPr>
          <a:xfrm flipV="1">
            <a:off x="4958336" y="4010792"/>
            <a:ext cx="2431794" cy="1315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41E3B61-97E2-429D-BF55-A71156F4C574}"/>
              </a:ext>
            </a:extLst>
          </p:cNvPr>
          <p:cNvCxnSpPr>
            <a:cxnSpLocks/>
            <a:endCxn id="26" idx="0"/>
          </p:cNvCxnSpPr>
          <p:nvPr/>
        </p:nvCxnSpPr>
        <p:spPr>
          <a:xfrm>
            <a:off x="4958336" y="4010792"/>
            <a:ext cx="0" cy="64227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4F8D25-85D4-4434-98F7-655AEBFCD1DD}"/>
              </a:ext>
            </a:extLst>
          </p:cNvPr>
          <p:cNvCxnSpPr>
            <a:cxnSpLocks/>
          </p:cNvCxnSpPr>
          <p:nvPr/>
        </p:nvCxnSpPr>
        <p:spPr>
          <a:xfrm>
            <a:off x="6139188" y="4023950"/>
            <a:ext cx="0" cy="63274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65CC3B-2467-4DD2-8336-B5BC16B406CF}"/>
              </a:ext>
            </a:extLst>
          </p:cNvPr>
          <p:cNvSpPr txBox="1"/>
          <p:nvPr/>
        </p:nvSpPr>
        <p:spPr>
          <a:xfrm>
            <a:off x="6934562" y="4656696"/>
            <a:ext cx="882684" cy="338554"/>
          </a:xfrm>
          <a:prstGeom prst="rect">
            <a:avLst/>
          </a:prstGeom>
          <a:noFill/>
          <a:ln>
            <a:solidFill>
              <a:schemeClr val="tx1">
                <a:lumMod val="95000"/>
                <a:lumOff val="5000"/>
              </a:schemeClr>
            </a:solidFill>
          </a:ln>
        </p:spPr>
        <p:txBody>
          <a:bodyPr wrap="square" rtlCol="0">
            <a:spAutoFit/>
          </a:bodyPr>
          <a:lstStyle/>
          <a:p>
            <a:pPr algn="ctr" rtl="1"/>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BBU</a:t>
            </a:r>
          </a:p>
        </p:txBody>
      </p:sp>
      <p:sp>
        <p:nvSpPr>
          <p:cNvPr id="26" name="TextBox 25">
            <a:extLst>
              <a:ext uri="{FF2B5EF4-FFF2-40B4-BE49-F238E27FC236}">
                <a16:creationId xmlns:a16="http://schemas.microsoft.com/office/drawing/2014/main" id="{4BFB0581-98CA-4627-8E33-C02AA2FC484D}"/>
              </a:ext>
            </a:extLst>
          </p:cNvPr>
          <p:cNvSpPr txBox="1"/>
          <p:nvPr/>
        </p:nvSpPr>
        <p:spPr>
          <a:xfrm>
            <a:off x="4516994" y="4653063"/>
            <a:ext cx="882684" cy="338554"/>
          </a:xfrm>
          <a:prstGeom prst="rect">
            <a:avLst/>
          </a:prstGeom>
          <a:noFill/>
          <a:ln>
            <a:solidFill>
              <a:schemeClr val="tx1">
                <a:lumMod val="95000"/>
                <a:lumOff val="5000"/>
              </a:schemeClr>
            </a:solidFill>
          </a:ln>
        </p:spPr>
        <p:txBody>
          <a:bodyPr wrap="square" rtlCol="0">
            <a:spAutoFit/>
          </a:bodyPr>
          <a:lstStyle/>
          <a:p>
            <a:pPr algn="ctr" rtl="1"/>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RRU</a:t>
            </a:r>
          </a:p>
        </p:txBody>
      </p:sp>
      <p:sp>
        <p:nvSpPr>
          <p:cNvPr id="27" name="TextBox 26">
            <a:extLst>
              <a:ext uri="{FF2B5EF4-FFF2-40B4-BE49-F238E27FC236}">
                <a16:creationId xmlns:a16="http://schemas.microsoft.com/office/drawing/2014/main" id="{6619A3F7-56FD-4673-B628-9E55B6AFBF78}"/>
              </a:ext>
            </a:extLst>
          </p:cNvPr>
          <p:cNvSpPr txBox="1"/>
          <p:nvPr/>
        </p:nvSpPr>
        <p:spPr>
          <a:xfrm>
            <a:off x="5697846" y="4656696"/>
            <a:ext cx="882684" cy="338554"/>
          </a:xfrm>
          <a:prstGeom prst="rect">
            <a:avLst/>
          </a:prstGeom>
          <a:noFill/>
          <a:ln>
            <a:solidFill>
              <a:schemeClr val="tx1">
                <a:lumMod val="95000"/>
                <a:lumOff val="5000"/>
              </a:schemeClr>
            </a:solidFill>
          </a:ln>
        </p:spPr>
        <p:txBody>
          <a:bodyPr wrap="squar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آنتن</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D4D07604-A518-4D04-BBEA-7DA00F72D365}"/>
              </a:ext>
            </a:extLst>
          </p:cNvPr>
          <p:cNvSpPr txBox="1"/>
          <p:nvPr/>
        </p:nvSpPr>
        <p:spPr>
          <a:xfrm>
            <a:off x="847629" y="2944576"/>
            <a:ext cx="10583117" cy="338554"/>
          </a:xfrm>
          <a:prstGeom prst="rect">
            <a:avLst/>
          </a:prstGeom>
          <a:solidFill>
            <a:srgbClr val="CE4912"/>
          </a:solidFill>
          <a:ln>
            <a:noFill/>
          </a:ln>
        </p:spPr>
        <p:txBody>
          <a:bodyPr wrap="square" rtlCol="0">
            <a:spAutoFit/>
          </a:bodyPr>
          <a:lstStyle/>
          <a:p>
            <a:pPr algn="ctr" rtl="1"/>
            <a:r>
              <a:rPr lang="fa-IR" sz="1600" dirty="0">
                <a:solidFill>
                  <a:schemeClr val="bg1"/>
                </a:solidFill>
                <a:latin typeface="Calibri" panose="020F0502020204030204" pitchFamily="34" charset="0"/>
                <a:cs typeface="Calibri" panose="020F0502020204030204" pitchFamily="34" charset="0"/>
              </a:rPr>
              <a:t>مکان قرارگیری این ناحیه به صورت خیلی گسترده ای توزیع شده است. چرا در که تمامی نواحی وظیفه برقراری ارتباط و پوشش دهی بدون وقفه و اختلال را دارد. </a:t>
            </a:r>
          </a:p>
        </p:txBody>
      </p:sp>
    </p:spTree>
    <p:extLst>
      <p:ext uri="{BB962C8B-B14F-4D97-AF65-F5344CB8AC3E}">
        <p14:creationId xmlns:p14="http://schemas.microsoft.com/office/powerpoint/2010/main" val="4272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1D64C787-F998-42A1-9714-E9B93B1CC62B}"/>
              </a:ext>
            </a:extLst>
          </p:cNvPr>
          <p:cNvCxnSpPr>
            <a:cxnSpLocks/>
          </p:cNvCxnSpPr>
          <p:nvPr/>
        </p:nvCxnSpPr>
        <p:spPr>
          <a:xfrm flipH="1">
            <a:off x="11225631" y="5862686"/>
            <a:ext cx="69186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0B21DBB-A072-4CF7-9E3D-FAC1534E5727}"/>
              </a:ext>
            </a:extLst>
          </p:cNvPr>
          <p:cNvSpPr txBox="1"/>
          <p:nvPr/>
        </p:nvSpPr>
        <p:spPr>
          <a:xfrm>
            <a:off x="10211249" y="5693409"/>
            <a:ext cx="1016625"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ارتباط از نوع</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768355C4-7BC0-4A4C-A4E6-B2B2484AE33E}"/>
              </a:ext>
            </a:extLst>
          </p:cNvPr>
          <p:cNvSpPr txBox="1"/>
          <p:nvPr/>
        </p:nvSpPr>
        <p:spPr>
          <a:xfrm>
            <a:off x="9066675" y="5693409"/>
            <a:ext cx="1282723"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Air interface </a:t>
            </a:r>
          </a:p>
        </p:txBody>
      </p:sp>
      <p:cxnSp>
        <p:nvCxnSpPr>
          <p:cNvPr id="40" name="Straight Connector 39">
            <a:extLst>
              <a:ext uri="{FF2B5EF4-FFF2-40B4-BE49-F238E27FC236}">
                <a16:creationId xmlns:a16="http://schemas.microsoft.com/office/drawing/2014/main" id="{06963D44-7876-4619-BF94-94AFA9890D03}"/>
              </a:ext>
            </a:extLst>
          </p:cNvPr>
          <p:cNvCxnSpPr>
            <a:cxnSpLocks/>
          </p:cNvCxnSpPr>
          <p:nvPr/>
        </p:nvCxnSpPr>
        <p:spPr>
          <a:xfrm flipH="1">
            <a:off x="11225631" y="6401166"/>
            <a:ext cx="691867"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1A55896-A968-4E35-8F01-864FA7158E9E}"/>
              </a:ext>
            </a:extLst>
          </p:cNvPr>
          <p:cNvSpPr txBox="1"/>
          <p:nvPr/>
        </p:nvSpPr>
        <p:spPr>
          <a:xfrm>
            <a:off x="10691509" y="6233824"/>
            <a:ext cx="534122"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لینک</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6CBDAB0F-599B-4FF7-A827-6990EF90D584}"/>
              </a:ext>
            </a:extLst>
          </p:cNvPr>
          <p:cNvSpPr txBox="1"/>
          <p:nvPr/>
        </p:nvSpPr>
        <p:spPr>
          <a:xfrm>
            <a:off x="9730990" y="6233824"/>
            <a:ext cx="960519"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Backhaul</a:t>
            </a:r>
          </a:p>
        </p:txBody>
      </p:sp>
      <p:cxnSp>
        <p:nvCxnSpPr>
          <p:cNvPr id="43" name="Straight Connector 42">
            <a:extLst>
              <a:ext uri="{FF2B5EF4-FFF2-40B4-BE49-F238E27FC236}">
                <a16:creationId xmlns:a16="http://schemas.microsoft.com/office/drawing/2014/main" id="{4138811B-6276-416C-93F9-77DEFBA6B9EC}"/>
              </a:ext>
            </a:extLst>
          </p:cNvPr>
          <p:cNvCxnSpPr>
            <a:cxnSpLocks/>
          </p:cNvCxnSpPr>
          <p:nvPr/>
        </p:nvCxnSpPr>
        <p:spPr>
          <a:xfrm>
            <a:off x="7904480" y="5476240"/>
            <a:ext cx="42875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A68F5E-B44B-4394-86F9-8A4547A9450D}"/>
              </a:ext>
            </a:extLst>
          </p:cNvPr>
          <p:cNvCxnSpPr>
            <a:cxnSpLocks/>
          </p:cNvCxnSpPr>
          <p:nvPr/>
        </p:nvCxnSpPr>
        <p:spPr>
          <a:xfrm>
            <a:off x="7904480" y="5476240"/>
            <a:ext cx="0" cy="13817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F4506D6-865E-4A69-96F9-3C4D6DC5EE1F}"/>
              </a:ext>
            </a:extLst>
          </p:cNvPr>
          <p:cNvSpPr/>
          <p:nvPr/>
        </p:nvSpPr>
        <p:spPr>
          <a:xfrm>
            <a:off x="10617201" y="5279921"/>
            <a:ext cx="1574799" cy="33855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rPr>
              <a:t>راهنمای دیاگرام</a:t>
            </a:r>
            <a:endParaRPr lang="en-US"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B7DA5E25-951D-4732-ACBE-6B2A3AD06905}"/>
              </a:ext>
            </a:extLst>
          </p:cNvPr>
          <p:cNvSpPr txBox="1"/>
          <p:nvPr/>
        </p:nvSpPr>
        <p:spPr>
          <a:xfrm>
            <a:off x="8041015" y="5693409"/>
            <a:ext cx="1134541"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Wireless )</a:t>
            </a:r>
          </a:p>
        </p:txBody>
      </p:sp>
      <p:cxnSp>
        <p:nvCxnSpPr>
          <p:cNvPr id="4" name="Straight Connector 3">
            <a:extLst>
              <a:ext uri="{FF2B5EF4-FFF2-40B4-BE49-F238E27FC236}">
                <a16:creationId xmlns:a16="http://schemas.microsoft.com/office/drawing/2014/main" id="{96ACE90B-5C30-4F98-9B8F-8BD6313A776F}"/>
              </a:ext>
            </a:extLst>
          </p:cNvPr>
          <p:cNvCxnSpPr>
            <a:cxnSpLocks/>
          </p:cNvCxnSpPr>
          <p:nvPr/>
        </p:nvCxnSpPr>
        <p:spPr>
          <a:xfrm>
            <a:off x="6139189" y="1104801"/>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A285CA-FE21-4754-BA6D-9D7BE80CF6E3}"/>
              </a:ext>
            </a:extLst>
          </p:cNvPr>
          <p:cNvCxnSpPr>
            <a:cxnSpLocks/>
          </p:cNvCxnSpPr>
          <p:nvPr/>
        </p:nvCxnSpPr>
        <p:spPr>
          <a:xfrm>
            <a:off x="8054565"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E35C4E-4819-4914-929D-6335739825C3}"/>
              </a:ext>
            </a:extLst>
          </p:cNvPr>
          <p:cNvCxnSpPr>
            <a:cxnSpLocks/>
          </p:cNvCxnSpPr>
          <p:nvPr/>
        </p:nvCxnSpPr>
        <p:spPr>
          <a:xfrm>
            <a:off x="3120546"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1306CE-93CC-4A9B-84C4-E7C450F1C12A}"/>
              </a:ext>
            </a:extLst>
          </p:cNvPr>
          <p:cNvCxnSpPr>
            <a:cxnSpLocks/>
          </p:cNvCxnSpPr>
          <p:nvPr/>
        </p:nvCxnSpPr>
        <p:spPr>
          <a:xfrm>
            <a:off x="3120546"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59F8BC-03D5-4FCE-B92C-60BD2930439D}"/>
              </a:ext>
            </a:extLst>
          </p:cNvPr>
          <p:cNvSpPr txBox="1"/>
          <p:nvPr/>
        </p:nvSpPr>
        <p:spPr>
          <a:xfrm>
            <a:off x="8511091"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Core Network</a:t>
            </a:r>
          </a:p>
        </p:txBody>
      </p:sp>
      <p:sp>
        <p:nvSpPr>
          <p:cNvPr id="13" name="TextBox 12">
            <a:extLst>
              <a:ext uri="{FF2B5EF4-FFF2-40B4-BE49-F238E27FC236}">
                <a16:creationId xmlns:a16="http://schemas.microsoft.com/office/drawing/2014/main" id="{80715981-7DCC-43D1-9574-DAC3D0728151}"/>
              </a:ext>
            </a:extLst>
          </p:cNvPr>
          <p:cNvSpPr txBox="1"/>
          <p:nvPr/>
        </p:nvSpPr>
        <p:spPr>
          <a:xfrm>
            <a:off x="2417944"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Terminal</a:t>
            </a:r>
          </a:p>
        </p:txBody>
      </p:sp>
      <p:sp>
        <p:nvSpPr>
          <p:cNvPr id="14" name="TextBox 13">
            <a:extLst>
              <a:ext uri="{FF2B5EF4-FFF2-40B4-BE49-F238E27FC236}">
                <a16:creationId xmlns:a16="http://schemas.microsoft.com/office/drawing/2014/main" id="{3EEB89B3-0235-48DF-95C9-A7402B407725}"/>
              </a:ext>
            </a:extLst>
          </p:cNvPr>
          <p:cNvSpPr txBox="1"/>
          <p:nvPr/>
        </p:nvSpPr>
        <p:spPr>
          <a:xfrm>
            <a:off x="1390020" y="1931809"/>
            <a:ext cx="1601538" cy="338554"/>
          </a:xfrm>
          <a:prstGeom prst="rect">
            <a:avLst/>
          </a:prstGeom>
          <a:solidFill>
            <a:schemeClr val="tx1">
              <a:lumMod val="95000"/>
              <a:lumOff val="5000"/>
              <a:alpha val="4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Equipment</a:t>
            </a:r>
          </a:p>
        </p:txBody>
      </p:sp>
      <p:sp>
        <p:nvSpPr>
          <p:cNvPr id="15" name="TextBox 14">
            <a:extLst>
              <a:ext uri="{FF2B5EF4-FFF2-40B4-BE49-F238E27FC236}">
                <a16:creationId xmlns:a16="http://schemas.microsoft.com/office/drawing/2014/main" id="{D46ED660-D567-439B-A874-1D27CF97C31A}"/>
              </a:ext>
            </a:extLst>
          </p:cNvPr>
          <p:cNvSpPr txBox="1"/>
          <p:nvPr/>
        </p:nvSpPr>
        <p:spPr>
          <a:xfrm>
            <a:off x="939444" y="1529842"/>
            <a:ext cx="1601538" cy="338554"/>
          </a:xfrm>
          <a:prstGeom prst="rect">
            <a:avLst/>
          </a:prstGeom>
          <a:solidFill>
            <a:schemeClr val="tx1">
              <a:lumMod val="95000"/>
              <a:lumOff val="5000"/>
              <a:alpha val="2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Mobile Station</a:t>
            </a:r>
          </a:p>
        </p:txBody>
      </p:sp>
      <p:cxnSp>
        <p:nvCxnSpPr>
          <p:cNvPr id="44" name="Straight Connector 43">
            <a:extLst>
              <a:ext uri="{FF2B5EF4-FFF2-40B4-BE49-F238E27FC236}">
                <a16:creationId xmlns:a16="http://schemas.microsoft.com/office/drawing/2014/main" id="{BF7502C6-1CF6-44F8-B81C-BFBE30E1CC1C}"/>
              </a:ext>
            </a:extLst>
          </p:cNvPr>
          <p:cNvCxnSpPr>
            <a:cxnSpLocks/>
            <a:stCxn id="12" idx="1"/>
            <a:endCxn id="13" idx="3"/>
          </p:cNvCxnSpPr>
          <p:nvPr/>
        </p:nvCxnSpPr>
        <p:spPr>
          <a:xfrm flipH="1">
            <a:off x="3823149" y="2503053"/>
            <a:ext cx="161343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C08A7-1A72-4ACD-B721-514CE770E32A}"/>
              </a:ext>
            </a:extLst>
          </p:cNvPr>
          <p:cNvCxnSpPr>
            <a:cxnSpLocks/>
            <a:stCxn id="11" idx="1"/>
            <a:endCxn id="12" idx="3"/>
          </p:cNvCxnSpPr>
          <p:nvPr/>
        </p:nvCxnSpPr>
        <p:spPr>
          <a:xfrm flipH="1">
            <a:off x="6841791" y="2503053"/>
            <a:ext cx="1669300"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88804-C4F9-41BB-9308-A50A47C32A2F}"/>
              </a:ext>
            </a:extLst>
          </p:cNvPr>
          <p:cNvCxnSpPr>
            <a:cxnSpLocks/>
          </p:cNvCxnSpPr>
          <p:nvPr/>
        </p:nvCxnSpPr>
        <p:spPr>
          <a:xfrm>
            <a:off x="9213694"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29FFF0-B1B3-4786-BB49-1D7F649A7F92}"/>
              </a:ext>
            </a:extLst>
          </p:cNvPr>
          <p:cNvSpPr txBox="1"/>
          <p:nvPr/>
        </p:nvSpPr>
        <p:spPr>
          <a:xfrm>
            <a:off x="4279675" y="766863"/>
            <a:ext cx="3774890" cy="461665"/>
          </a:xfrm>
          <a:prstGeom prst="rect">
            <a:avLst/>
          </a:prstGeom>
          <a:solidFill>
            <a:schemeClr val="tx1">
              <a:lumMod val="95000"/>
              <a:lumOff val="5000"/>
            </a:schemeClr>
          </a:solidFill>
        </p:spPr>
        <p:txBody>
          <a:bodyPr wrap="square">
            <a:spAutoFit/>
          </a:bodyPr>
          <a:lstStyle/>
          <a:p>
            <a:pPr algn="ctr" rtl="1"/>
            <a:r>
              <a:rPr lang="fa-IR" sz="2400" dirty="0">
                <a:solidFill>
                  <a:schemeClr val="bg1"/>
                </a:solidFill>
                <a:cs typeface="B Titr" panose="00000700000000000000" pitchFamily="2" charset="-78"/>
              </a:rPr>
              <a:t>اجزای شبکه مخابرات بی سیم </a:t>
            </a:r>
            <a:endParaRPr lang="en-US" sz="2400" dirty="0">
              <a:solidFill>
                <a:schemeClr val="bg1"/>
              </a:solidFill>
              <a:cs typeface="B Titr" panose="00000700000000000000" pitchFamily="2" charset="-78"/>
            </a:endParaRPr>
          </a:p>
        </p:txBody>
      </p:sp>
      <p:sp>
        <p:nvSpPr>
          <p:cNvPr id="2" name="Rectangle 1">
            <a:extLst>
              <a:ext uri="{FF2B5EF4-FFF2-40B4-BE49-F238E27FC236}">
                <a16:creationId xmlns:a16="http://schemas.microsoft.com/office/drawing/2014/main" id="{E048CA3C-E46D-4138-92D0-BB0D6AF63E4A}"/>
              </a:ext>
            </a:extLst>
          </p:cNvPr>
          <p:cNvSpPr/>
          <p:nvPr/>
        </p:nvSpPr>
        <p:spPr>
          <a:xfrm>
            <a:off x="0" y="-10528"/>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40F28C7-0554-4D6A-BB9A-FE9DE2827F25}"/>
              </a:ext>
            </a:extLst>
          </p:cNvPr>
          <p:cNvCxnSpPr>
            <a:cxnSpLocks/>
            <a:endCxn id="25" idx="0"/>
          </p:cNvCxnSpPr>
          <p:nvPr/>
        </p:nvCxnSpPr>
        <p:spPr>
          <a:xfrm>
            <a:off x="7375904" y="4010792"/>
            <a:ext cx="0" cy="645904"/>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06C2169-13B6-4C3B-9A6A-F97DC446A6FF}"/>
              </a:ext>
            </a:extLst>
          </p:cNvPr>
          <p:cNvSpPr txBox="1"/>
          <p:nvPr/>
        </p:nvSpPr>
        <p:spPr>
          <a:xfrm>
            <a:off x="5436586" y="2333776"/>
            <a:ext cx="1405205" cy="338554"/>
          </a:xfrm>
          <a:prstGeom prst="rect">
            <a:avLst/>
          </a:prstGeom>
          <a:solidFill>
            <a:schemeClr val="tx1">
              <a:lumMod val="95000"/>
              <a:lumOff val="5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RAN</a:t>
            </a:r>
          </a:p>
        </p:txBody>
      </p:sp>
      <p:cxnSp>
        <p:nvCxnSpPr>
          <p:cNvPr id="16" name="Straight Connector 15">
            <a:extLst>
              <a:ext uri="{FF2B5EF4-FFF2-40B4-BE49-F238E27FC236}">
                <a16:creationId xmlns:a16="http://schemas.microsoft.com/office/drawing/2014/main" id="{B80FE1A2-006A-4B19-8D73-00E63B88CF47}"/>
              </a:ext>
            </a:extLst>
          </p:cNvPr>
          <p:cNvCxnSpPr>
            <a:cxnSpLocks/>
          </p:cNvCxnSpPr>
          <p:nvPr/>
        </p:nvCxnSpPr>
        <p:spPr>
          <a:xfrm>
            <a:off x="6139188" y="2672330"/>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0F72F4-C63B-432A-A720-47C14BC5CFF7}"/>
              </a:ext>
            </a:extLst>
          </p:cNvPr>
          <p:cNvCxnSpPr>
            <a:cxnSpLocks/>
          </p:cNvCxnSpPr>
          <p:nvPr/>
        </p:nvCxnSpPr>
        <p:spPr>
          <a:xfrm flipV="1">
            <a:off x="4958336" y="4010792"/>
            <a:ext cx="2431794" cy="1315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41E3B61-97E2-429D-BF55-A71156F4C574}"/>
              </a:ext>
            </a:extLst>
          </p:cNvPr>
          <p:cNvCxnSpPr>
            <a:cxnSpLocks/>
            <a:endCxn id="26" idx="0"/>
          </p:cNvCxnSpPr>
          <p:nvPr/>
        </p:nvCxnSpPr>
        <p:spPr>
          <a:xfrm>
            <a:off x="4958336" y="4010792"/>
            <a:ext cx="0" cy="64227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4F8D25-85D4-4434-98F7-655AEBFCD1DD}"/>
              </a:ext>
            </a:extLst>
          </p:cNvPr>
          <p:cNvCxnSpPr>
            <a:cxnSpLocks/>
          </p:cNvCxnSpPr>
          <p:nvPr/>
        </p:nvCxnSpPr>
        <p:spPr>
          <a:xfrm>
            <a:off x="6139188" y="4023950"/>
            <a:ext cx="0" cy="63274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65CC3B-2467-4DD2-8336-B5BC16B406CF}"/>
              </a:ext>
            </a:extLst>
          </p:cNvPr>
          <p:cNvSpPr txBox="1"/>
          <p:nvPr/>
        </p:nvSpPr>
        <p:spPr>
          <a:xfrm>
            <a:off x="6934562" y="4656696"/>
            <a:ext cx="882684" cy="338554"/>
          </a:xfrm>
          <a:prstGeom prst="rect">
            <a:avLst/>
          </a:prstGeom>
          <a:noFill/>
          <a:ln>
            <a:solidFill>
              <a:srgbClr val="F36B1C"/>
            </a:solidFill>
          </a:ln>
        </p:spPr>
        <p:txBody>
          <a:bodyPr wrap="square" rtlCol="0">
            <a:spAutoFit/>
          </a:bodyPr>
          <a:lstStyle/>
          <a:p>
            <a:pPr algn="ctr" rtl="1"/>
            <a:r>
              <a:rPr lang="en-US" sz="1600" dirty="0">
                <a:solidFill>
                  <a:srgbClr val="CE4912"/>
                </a:solidFill>
                <a:latin typeface="Times New Roman" panose="02020603050405020304" pitchFamily="18" charset="0"/>
                <a:cs typeface="Times New Roman" panose="02020603050405020304" pitchFamily="18" charset="0"/>
              </a:rPr>
              <a:t>BBU</a:t>
            </a:r>
          </a:p>
        </p:txBody>
      </p:sp>
      <p:sp>
        <p:nvSpPr>
          <p:cNvPr id="26" name="TextBox 25">
            <a:extLst>
              <a:ext uri="{FF2B5EF4-FFF2-40B4-BE49-F238E27FC236}">
                <a16:creationId xmlns:a16="http://schemas.microsoft.com/office/drawing/2014/main" id="{4BFB0581-98CA-4627-8E33-C02AA2FC484D}"/>
              </a:ext>
            </a:extLst>
          </p:cNvPr>
          <p:cNvSpPr txBox="1"/>
          <p:nvPr/>
        </p:nvSpPr>
        <p:spPr>
          <a:xfrm>
            <a:off x="4516994" y="4653063"/>
            <a:ext cx="882684" cy="338554"/>
          </a:xfrm>
          <a:prstGeom prst="rect">
            <a:avLst/>
          </a:prstGeom>
          <a:noFill/>
          <a:ln>
            <a:solidFill>
              <a:schemeClr val="tx1">
                <a:lumMod val="95000"/>
                <a:lumOff val="5000"/>
              </a:schemeClr>
            </a:solidFill>
          </a:ln>
        </p:spPr>
        <p:txBody>
          <a:bodyPr wrap="square" rtlCol="0">
            <a:spAutoFit/>
          </a:bodyPr>
          <a:lstStyle/>
          <a:p>
            <a:pPr algn="ctr" rtl="1"/>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RRU</a:t>
            </a:r>
          </a:p>
        </p:txBody>
      </p:sp>
      <p:sp>
        <p:nvSpPr>
          <p:cNvPr id="27" name="TextBox 26">
            <a:extLst>
              <a:ext uri="{FF2B5EF4-FFF2-40B4-BE49-F238E27FC236}">
                <a16:creationId xmlns:a16="http://schemas.microsoft.com/office/drawing/2014/main" id="{6619A3F7-56FD-4673-B628-9E55B6AFBF78}"/>
              </a:ext>
            </a:extLst>
          </p:cNvPr>
          <p:cNvSpPr txBox="1"/>
          <p:nvPr/>
        </p:nvSpPr>
        <p:spPr>
          <a:xfrm>
            <a:off x="5697846" y="4656696"/>
            <a:ext cx="882684" cy="338554"/>
          </a:xfrm>
          <a:prstGeom prst="rect">
            <a:avLst/>
          </a:prstGeom>
          <a:noFill/>
          <a:ln>
            <a:solidFill>
              <a:schemeClr val="tx1">
                <a:lumMod val="95000"/>
                <a:lumOff val="5000"/>
              </a:schemeClr>
            </a:solidFill>
          </a:ln>
        </p:spPr>
        <p:txBody>
          <a:bodyPr wrap="squar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آنتن</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0F077FE3-5982-406D-8BFD-82CC006B2614}"/>
              </a:ext>
            </a:extLst>
          </p:cNvPr>
          <p:cNvSpPr txBox="1"/>
          <p:nvPr/>
        </p:nvSpPr>
        <p:spPr>
          <a:xfrm>
            <a:off x="8503470" y="2911768"/>
            <a:ext cx="2976087" cy="1993110"/>
          </a:xfrm>
          <a:prstGeom prst="rect">
            <a:avLst/>
          </a:prstGeom>
          <a:solidFill>
            <a:srgbClr val="CE4912"/>
          </a:solidFill>
          <a:ln>
            <a:noFill/>
          </a:ln>
        </p:spPr>
        <p:txBody>
          <a:bodyPr wrap="square" rtlCol="0">
            <a:spAutoFit/>
          </a:bodyPr>
          <a:lstStyle/>
          <a:p>
            <a:pPr algn="ctr" rtl="1">
              <a:lnSpc>
                <a:spcPct val="200000"/>
              </a:lnSpc>
            </a:pPr>
            <a:r>
              <a:rPr lang="fa-IR" sz="1600" dirty="0">
                <a:solidFill>
                  <a:schemeClr val="bg1"/>
                </a:solidFill>
                <a:latin typeface="Calibri" panose="020F0502020204030204" pitchFamily="34" charset="0"/>
                <a:cs typeface="Calibri" panose="020F0502020204030204" pitchFamily="34" charset="0"/>
              </a:rPr>
              <a:t>سیگنال هارا پردازش می کند و این بخش شامل واحد های نرم افزاری و سخت افزاری جهت برقراری ارتباط بی سیم از طریق امواج رادیویی است.</a:t>
            </a:r>
          </a:p>
        </p:txBody>
      </p:sp>
      <p:cxnSp>
        <p:nvCxnSpPr>
          <p:cNvPr id="9" name="Connector: Elbow 8">
            <a:extLst>
              <a:ext uri="{FF2B5EF4-FFF2-40B4-BE49-F238E27FC236}">
                <a16:creationId xmlns:a16="http://schemas.microsoft.com/office/drawing/2014/main" id="{7780F3AF-21CA-41FF-B105-E54F08A0F8B9}"/>
              </a:ext>
            </a:extLst>
          </p:cNvPr>
          <p:cNvCxnSpPr>
            <a:cxnSpLocks/>
            <a:stCxn id="25" idx="3"/>
            <a:endCxn id="59" idx="1"/>
          </p:cNvCxnSpPr>
          <p:nvPr/>
        </p:nvCxnSpPr>
        <p:spPr>
          <a:xfrm flipV="1">
            <a:off x="7817246" y="3908323"/>
            <a:ext cx="686224" cy="917650"/>
          </a:xfrm>
          <a:prstGeom prst="bentConnector3">
            <a:avLst/>
          </a:prstGeom>
          <a:ln w="38100">
            <a:solidFill>
              <a:srgbClr val="CE491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47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521B1B1F-D37B-4DDE-BEEA-B57D96B54EB1}"/>
              </a:ext>
            </a:extLst>
          </p:cNvPr>
          <p:cNvCxnSpPr>
            <a:cxnSpLocks/>
          </p:cNvCxnSpPr>
          <p:nvPr/>
        </p:nvCxnSpPr>
        <p:spPr>
          <a:xfrm flipH="1">
            <a:off x="11225631" y="5862686"/>
            <a:ext cx="69186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8DA66EB-BA71-47B3-93E3-765E5D65BC95}"/>
              </a:ext>
            </a:extLst>
          </p:cNvPr>
          <p:cNvSpPr txBox="1"/>
          <p:nvPr/>
        </p:nvSpPr>
        <p:spPr>
          <a:xfrm>
            <a:off x="10211249" y="5693409"/>
            <a:ext cx="1016625"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ارتباط از نوع</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C98D5FFE-9427-4AAD-A842-BA336761902F}"/>
              </a:ext>
            </a:extLst>
          </p:cNvPr>
          <p:cNvSpPr txBox="1"/>
          <p:nvPr/>
        </p:nvSpPr>
        <p:spPr>
          <a:xfrm>
            <a:off x="9066675" y="5693409"/>
            <a:ext cx="1282723"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Air interface </a:t>
            </a:r>
          </a:p>
        </p:txBody>
      </p:sp>
      <p:cxnSp>
        <p:nvCxnSpPr>
          <p:cNvPr id="40" name="Straight Connector 39">
            <a:extLst>
              <a:ext uri="{FF2B5EF4-FFF2-40B4-BE49-F238E27FC236}">
                <a16:creationId xmlns:a16="http://schemas.microsoft.com/office/drawing/2014/main" id="{7ECFF37C-3F89-41F1-85E6-46D1EA4A2231}"/>
              </a:ext>
            </a:extLst>
          </p:cNvPr>
          <p:cNvCxnSpPr>
            <a:cxnSpLocks/>
          </p:cNvCxnSpPr>
          <p:nvPr/>
        </p:nvCxnSpPr>
        <p:spPr>
          <a:xfrm flipH="1">
            <a:off x="11225631" y="6401166"/>
            <a:ext cx="691867"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AA1B96-1F9B-43BA-A297-DEA9152D006F}"/>
              </a:ext>
            </a:extLst>
          </p:cNvPr>
          <p:cNvSpPr txBox="1"/>
          <p:nvPr/>
        </p:nvSpPr>
        <p:spPr>
          <a:xfrm>
            <a:off x="10691509" y="6233824"/>
            <a:ext cx="534122" cy="338554"/>
          </a:xfrm>
          <a:prstGeom prst="rect">
            <a:avLst/>
          </a:prstGeom>
          <a:noFill/>
        </p:spPr>
        <p:txBody>
          <a:bodyPr wrap="non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لینک</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A799B38B-3D0F-4EAD-BD4D-79FCBB684DCC}"/>
              </a:ext>
            </a:extLst>
          </p:cNvPr>
          <p:cNvSpPr txBox="1"/>
          <p:nvPr/>
        </p:nvSpPr>
        <p:spPr>
          <a:xfrm>
            <a:off x="9730990" y="6233824"/>
            <a:ext cx="960519"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Backhaul</a:t>
            </a:r>
          </a:p>
        </p:txBody>
      </p:sp>
      <p:cxnSp>
        <p:nvCxnSpPr>
          <p:cNvPr id="43" name="Straight Connector 42">
            <a:extLst>
              <a:ext uri="{FF2B5EF4-FFF2-40B4-BE49-F238E27FC236}">
                <a16:creationId xmlns:a16="http://schemas.microsoft.com/office/drawing/2014/main" id="{4E6C8F96-F0F3-4E6E-8C0B-BF96DF11E291}"/>
              </a:ext>
            </a:extLst>
          </p:cNvPr>
          <p:cNvCxnSpPr>
            <a:cxnSpLocks/>
          </p:cNvCxnSpPr>
          <p:nvPr/>
        </p:nvCxnSpPr>
        <p:spPr>
          <a:xfrm>
            <a:off x="7904480" y="5476240"/>
            <a:ext cx="42875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BEAD5A-BEA1-45D6-94CB-C33CBEB7ADA3}"/>
              </a:ext>
            </a:extLst>
          </p:cNvPr>
          <p:cNvCxnSpPr>
            <a:cxnSpLocks/>
          </p:cNvCxnSpPr>
          <p:nvPr/>
        </p:nvCxnSpPr>
        <p:spPr>
          <a:xfrm>
            <a:off x="7904480" y="5476240"/>
            <a:ext cx="0" cy="13817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D6EF4E-9955-463C-887B-61C1ED865246}"/>
              </a:ext>
            </a:extLst>
          </p:cNvPr>
          <p:cNvSpPr/>
          <p:nvPr/>
        </p:nvSpPr>
        <p:spPr>
          <a:xfrm>
            <a:off x="10617201" y="5279921"/>
            <a:ext cx="1574799" cy="33855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rPr>
              <a:t>راهنمای دیاگرام</a:t>
            </a:r>
            <a:endParaRPr lang="en-US" sz="1600" dirty="0">
              <a:ln>
                <a:solidFill>
                  <a:schemeClr val="tx1">
                    <a:lumMod val="95000"/>
                    <a:lumOff val="5000"/>
                  </a:schemeClr>
                </a:solidFill>
              </a:ln>
              <a:solidFill>
                <a:schemeClr val="tx1">
                  <a:lumMod val="95000"/>
                  <a:lumOff val="5000"/>
                </a:schemeClr>
              </a:solidFill>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EAAB6CF5-D894-46E1-9EDB-C1ADCA5934BC}"/>
              </a:ext>
            </a:extLst>
          </p:cNvPr>
          <p:cNvSpPr txBox="1"/>
          <p:nvPr/>
        </p:nvSpPr>
        <p:spPr>
          <a:xfrm>
            <a:off x="8041015" y="5693409"/>
            <a:ext cx="1134541" cy="338554"/>
          </a:xfrm>
          <a:prstGeom prst="rect">
            <a:avLst/>
          </a:prstGeom>
          <a:noFill/>
        </p:spPr>
        <p:txBody>
          <a:bodyPr wrap="none" rtlCol="0">
            <a:spAutoFit/>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Wireless )</a:t>
            </a:r>
          </a:p>
        </p:txBody>
      </p:sp>
      <p:cxnSp>
        <p:nvCxnSpPr>
          <p:cNvPr id="4" name="Straight Connector 3">
            <a:extLst>
              <a:ext uri="{FF2B5EF4-FFF2-40B4-BE49-F238E27FC236}">
                <a16:creationId xmlns:a16="http://schemas.microsoft.com/office/drawing/2014/main" id="{96ACE90B-5C30-4F98-9B8F-8BD6313A776F}"/>
              </a:ext>
            </a:extLst>
          </p:cNvPr>
          <p:cNvCxnSpPr>
            <a:cxnSpLocks/>
          </p:cNvCxnSpPr>
          <p:nvPr/>
        </p:nvCxnSpPr>
        <p:spPr>
          <a:xfrm>
            <a:off x="6139189" y="1104801"/>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A285CA-FE21-4754-BA6D-9D7BE80CF6E3}"/>
              </a:ext>
            </a:extLst>
          </p:cNvPr>
          <p:cNvCxnSpPr>
            <a:cxnSpLocks/>
          </p:cNvCxnSpPr>
          <p:nvPr/>
        </p:nvCxnSpPr>
        <p:spPr>
          <a:xfrm>
            <a:off x="8054565"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E35C4E-4819-4914-929D-6335739825C3}"/>
              </a:ext>
            </a:extLst>
          </p:cNvPr>
          <p:cNvCxnSpPr>
            <a:cxnSpLocks/>
          </p:cNvCxnSpPr>
          <p:nvPr/>
        </p:nvCxnSpPr>
        <p:spPr>
          <a:xfrm>
            <a:off x="3120546" y="995314"/>
            <a:ext cx="1159129" cy="238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1306CE-93CC-4A9B-84C4-E7C450F1C12A}"/>
              </a:ext>
            </a:extLst>
          </p:cNvPr>
          <p:cNvCxnSpPr>
            <a:cxnSpLocks/>
          </p:cNvCxnSpPr>
          <p:nvPr/>
        </p:nvCxnSpPr>
        <p:spPr>
          <a:xfrm>
            <a:off x="3120546"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59F8BC-03D5-4FCE-B92C-60BD2930439D}"/>
              </a:ext>
            </a:extLst>
          </p:cNvPr>
          <p:cNvSpPr txBox="1"/>
          <p:nvPr/>
        </p:nvSpPr>
        <p:spPr>
          <a:xfrm>
            <a:off x="8511091"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Core Network</a:t>
            </a:r>
          </a:p>
        </p:txBody>
      </p:sp>
      <p:sp>
        <p:nvSpPr>
          <p:cNvPr id="13" name="TextBox 12">
            <a:extLst>
              <a:ext uri="{FF2B5EF4-FFF2-40B4-BE49-F238E27FC236}">
                <a16:creationId xmlns:a16="http://schemas.microsoft.com/office/drawing/2014/main" id="{80715981-7DCC-43D1-9574-DAC3D0728151}"/>
              </a:ext>
            </a:extLst>
          </p:cNvPr>
          <p:cNvSpPr txBox="1"/>
          <p:nvPr/>
        </p:nvSpPr>
        <p:spPr>
          <a:xfrm>
            <a:off x="2417944" y="2333776"/>
            <a:ext cx="1405205" cy="338554"/>
          </a:xfrm>
          <a:prstGeom prst="rect">
            <a:avLst/>
          </a:prstGeom>
          <a:solidFill>
            <a:schemeClr val="tx1">
              <a:lumMod val="95000"/>
              <a:lumOff val="5000"/>
              <a:alpha val="7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Terminal</a:t>
            </a:r>
          </a:p>
        </p:txBody>
      </p:sp>
      <p:sp>
        <p:nvSpPr>
          <p:cNvPr id="14" name="TextBox 13">
            <a:extLst>
              <a:ext uri="{FF2B5EF4-FFF2-40B4-BE49-F238E27FC236}">
                <a16:creationId xmlns:a16="http://schemas.microsoft.com/office/drawing/2014/main" id="{3EEB89B3-0235-48DF-95C9-A7402B407725}"/>
              </a:ext>
            </a:extLst>
          </p:cNvPr>
          <p:cNvSpPr txBox="1"/>
          <p:nvPr/>
        </p:nvSpPr>
        <p:spPr>
          <a:xfrm>
            <a:off x="1390020" y="1931809"/>
            <a:ext cx="1601538" cy="338554"/>
          </a:xfrm>
          <a:prstGeom prst="rect">
            <a:avLst/>
          </a:prstGeom>
          <a:solidFill>
            <a:schemeClr val="tx1">
              <a:lumMod val="95000"/>
              <a:lumOff val="5000"/>
              <a:alpha val="4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User Equipment</a:t>
            </a:r>
          </a:p>
        </p:txBody>
      </p:sp>
      <p:sp>
        <p:nvSpPr>
          <p:cNvPr id="15" name="TextBox 14">
            <a:extLst>
              <a:ext uri="{FF2B5EF4-FFF2-40B4-BE49-F238E27FC236}">
                <a16:creationId xmlns:a16="http://schemas.microsoft.com/office/drawing/2014/main" id="{D46ED660-D567-439B-A874-1D27CF97C31A}"/>
              </a:ext>
            </a:extLst>
          </p:cNvPr>
          <p:cNvSpPr txBox="1"/>
          <p:nvPr/>
        </p:nvSpPr>
        <p:spPr>
          <a:xfrm>
            <a:off x="939444" y="1529842"/>
            <a:ext cx="1601538" cy="338554"/>
          </a:xfrm>
          <a:prstGeom prst="rect">
            <a:avLst/>
          </a:prstGeom>
          <a:solidFill>
            <a:schemeClr val="tx1">
              <a:lumMod val="95000"/>
              <a:lumOff val="5000"/>
              <a:alpha val="20000"/>
            </a:schemeClr>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Mobile Station</a:t>
            </a:r>
          </a:p>
        </p:txBody>
      </p:sp>
      <p:cxnSp>
        <p:nvCxnSpPr>
          <p:cNvPr id="44" name="Straight Connector 43">
            <a:extLst>
              <a:ext uri="{FF2B5EF4-FFF2-40B4-BE49-F238E27FC236}">
                <a16:creationId xmlns:a16="http://schemas.microsoft.com/office/drawing/2014/main" id="{BF7502C6-1CF6-44F8-B81C-BFBE30E1CC1C}"/>
              </a:ext>
            </a:extLst>
          </p:cNvPr>
          <p:cNvCxnSpPr>
            <a:cxnSpLocks/>
            <a:stCxn id="12" idx="1"/>
            <a:endCxn id="13" idx="3"/>
          </p:cNvCxnSpPr>
          <p:nvPr/>
        </p:nvCxnSpPr>
        <p:spPr>
          <a:xfrm flipH="1">
            <a:off x="3823149" y="2503053"/>
            <a:ext cx="1613437" cy="0"/>
          </a:xfrm>
          <a:prstGeom prst="line">
            <a:avLst/>
          </a:prstGeom>
          <a:ln w="53975">
            <a:solidFill>
              <a:schemeClr val="tx1">
                <a:lumMod val="95000"/>
                <a:lumOff val="5000"/>
              </a:schemeClr>
            </a:solidFill>
            <a:prstDash val="sysDot"/>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C08A7-1A72-4ACD-B721-514CE770E32A}"/>
              </a:ext>
            </a:extLst>
          </p:cNvPr>
          <p:cNvCxnSpPr>
            <a:cxnSpLocks/>
            <a:stCxn id="11" idx="1"/>
            <a:endCxn id="12" idx="3"/>
          </p:cNvCxnSpPr>
          <p:nvPr/>
        </p:nvCxnSpPr>
        <p:spPr>
          <a:xfrm flipH="1">
            <a:off x="6841791" y="2503053"/>
            <a:ext cx="1669300" cy="0"/>
          </a:xfrm>
          <a:prstGeom prst="line">
            <a:avLst/>
          </a:prstGeom>
          <a:ln w="53975">
            <a:solidFill>
              <a:schemeClr val="tx1">
                <a:lumMod val="95000"/>
                <a:lumOff val="5000"/>
              </a:schemeClr>
            </a:solidFill>
            <a:prstDash val="solid"/>
            <a:headEnd type="none" w="lg" len="sm"/>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88804-C4F9-41BB-9308-A50A47C32A2F}"/>
              </a:ext>
            </a:extLst>
          </p:cNvPr>
          <p:cNvCxnSpPr>
            <a:cxnSpLocks/>
          </p:cNvCxnSpPr>
          <p:nvPr/>
        </p:nvCxnSpPr>
        <p:spPr>
          <a:xfrm>
            <a:off x="9213694" y="995314"/>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29FFF0-B1B3-4786-BB49-1D7F649A7F92}"/>
              </a:ext>
            </a:extLst>
          </p:cNvPr>
          <p:cNvSpPr txBox="1"/>
          <p:nvPr/>
        </p:nvSpPr>
        <p:spPr>
          <a:xfrm>
            <a:off x="4279675" y="766863"/>
            <a:ext cx="3774890" cy="461665"/>
          </a:xfrm>
          <a:prstGeom prst="rect">
            <a:avLst/>
          </a:prstGeom>
          <a:solidFill>
            <a:schemeClr val="tx1">
              <a:lumMod val="95000"/>
              <a:lumOff val="5000"/>
            </a:schemeClr>
          </a:solidFill>
        </p:spPr>
        <p:txBody>
          <a:bodyPr wrap="square">
            <a:spAutoFit/>
          </a:bodyPr>
          <a:lstStyle/>
          <a:p>
            <a:pPr algn="ctr" rtl="1"/>
            <a:r>
              <a:rPr lang="fa-IR" sz="2400" dirty="0">
                <a:solidFill>
                  <a:schemeClr val="bg1"/>
                </a:solidFill>
                <a:cs typeface="B Titr" panose="00000700000000000000" pitchFamily="2" charset="-78"/>
              </a:rPr>
              <a:t>اجزای شبکه مخابرات بی سیم </a:t>
            </a:r>
            <a:endParaRPr lang="en-US" sz="2400" dirty="0">
              <a:solidFill>
                <a:schemeClr val="bg1"/>
              </a:solidFill>
              <a:cs typeface="B Titr" panose="00000700000000000000" pitchFamily="2" charset="-78"/>
            </a:endParaRPr>
          </a:p>
        </p:txBody>
      </p:sp>
      <p:sp>
        <p:nvSpPr>
          <p:cNvPr id="2" name="Rectangle 1">
            <a:extLst>
              <a:ext uri="{FF2B5EF4-FFF2-40B4-BE49-F238E27FC236}">
                <a16:creationId xmlns:a16="http://schemas.microsoft.com/office/drawing/2014/main" id="{E048CA3C-E46D-4138-92D0-BB0D6AF63E4A}"/>
              </a:ext>
            </a:extLst>
          </p:cNvPr>
          <p:cNvSpPr/>
          <p:nvPr/>
        </p:nvSpPr>
        <p:spPr>
          <a:xfrm>
            <a:off x="0" y="-10528"/>
            <a:ext cx="12192000" cy="6858367"/>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40F28C7-0554-4D6A-BB9A-FE9DE2827F25}"/>
              </a:ext>
            </a:extLst>
          </p:cNvPr>
          <p:cNvCxnSpPr>
            <a:cxnSpLocks/>
            <a:endCxn id="25" idx="0"/>
          </p:cNvCxnSpPr>
          <p:nvPr/>
        </p:nvCxnSpPr>
        <p:spPr>
          <a:xfrm>
            <a:off x="7375904" y="4010792"/>
            <a:ext cx="0" cy="64590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06C2169-13B6-4C3B-9A6A-F97DC446A6FF}"/>
              </a:ext>
            </a:extLst>
          </p:cNvPr>
          <p:cNvSpPr txBox="1"/>
          <p:nvPr/>
        </p:nvSpPr>
        <p:spPr>
          <a:xfrm>
            <a:off x="5436586" y="2333776"/>
            <a:ext cx="1405205" cy="338554"/>
          </a:xfrm>
          <a:prstGeom prst="rect">
            <a:avLst/>
          </a:prstGeom>
          <a:solidFill>
            <a:schemeClr val="tx1"/>
          </a:solidFill>
          <a:ln>
            <a:noFill/>
          </a:ln>
        </p:spPr>
        <p:txBody>
          <a:bodyPr wrap="square" rtlCol="0">
            <a:spAutoFit/>
          </a:bodyPr>
          <a:lstStyle/>
          <a:p>
            <a:pPr algn="ctr" rtl="1"/>
            <a:r>
              <a:rPr lang="en-US" sz="1600" dirty="0">
                <a:solidFill>
                  <a:schemeClr val="bg1"/>
                </a:solidFill>
                <a:latin typeface="Times New Roman" panose="02020603050405020304" pitchFamily="18" charset="0"/>
                <a:cs typeface="Times New Roman" panose="02020603050405020304" pitchFamily="18" charset="0"/>
              </a:rPr>
              <a:t>RAN</a:t>
            </a:r>
          </a:p>
        </p:txBody>
      </p:sp>
      <p:cxnSp>
        <p:nvCxnSpPr>
          <p:cNvPr id="16" name="Straight Connector 15">
            <a:extLst>
              <a:ext uri="{FF2B5EF4-FFF2-40B4-BE49-F238E27FC236}">
                <a16:creationId xmlns:a16="http://schemas.microsoft.com/office/drawing/2014/main" id="{B80FE1A2-006A-4B19-8D73-00E63B88CF47}"/>
              </a:ext>
            </a:extLst>
          </p:cNvPr>
          <p:cNvCxnSpPr>
            <a:cxnSpLocks/>
          </p:cNvCxnSpPr>
          <p:nvPr/>
        </p:nvCxnSpPr>
        <p:spPr>
          <a:xfrm>
            <a:off x="6139188" y="2672330"/>
            <a:ext cx="0" cy="13384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0F72F4-C63B-432A-A720-47C14BC5CFF7}"/>
              </a:ext>
            </a:extLst>
          </p:cNvPr>
          <p:cNvCxnSpPr>
            <a:cxnSpLocks/>
          </p:cNvCxnSpPr>
          <p:nvPr/>
        </p:nvCxnSpPr>
        <p:spPr>
          <a:xfrm flipV="1">
            <a:off x="4958336" y="4010792"/>
            <a:ext cx="2431794" cy="1315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41E3B61-97E2-429D-BF55-A71156F4C574}"/>
              </a:ext>
            </a:extLst>
          </p:cNvPr>
          <p:cNvCxnSpPr>
            <a:cxnSpLocks/>
            <a:endCxn id="26" idx="0"/>
          </p:cNvCxnSpPr>
          <p:nvPr/>
        </p:nvCxnSpPr>
        <p:spPr>
          <a:xfrm>
            <a:off x="4958336" y="4010792"/>
            <a:ext cx="0" cy="642271"/>
          </a:xfrm>
          <a:prstGeom prst="line">
            <a:avLst/>
          </a:prstGeom>
          <a:ln w="28575">
            <a:solidFill>
              <a:srgbClr val="F36B1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4F8D25-85D4-4434-98F7-655AEBFCD1DD}"/>
              </a:ext>
            </a:extLst>
          </p:cNvPr>
          <p:cNvCxnSpPr>
            <a:cxnSpLocks/>
          </p:cNvCxnSpPr>
          <p:nvPr/>
        </p:nvCxnSpPr>
        <p:spPr>
          <a:xfrm>
            <a:off x="6139188" y="4023950"/>
            <a:ext cx="0" cy="63274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65CC3B-2467-4DD2-8336-B5BC16B406CF}"/>
              </a:ext>
            </a:extLst>
          </p:cNvPr>
          <p:cNvSpPr txBox="1"/>
          <p:nvPr/>
        </p:nvSpPr>
        <p:spPr>
          <a:xfrm>
            <a:off x="6934562" y="4656696"/>
            <a:ext cx="882684" cy="338554"/>
          </a:xfrm>
          <a:prstGeom prst="rect">
            <a:avLst/>
          </a:prstGeom>
          <a:noFill/>
          <a:ln>
            <a:solidFill>
              <a:schemeClr val="tx1">
                <a:lumMod val="95000"/>
                <a:lumOff val="5000"/>
              </a:schemeClr>
            </a:solidFill>
          </a:ln>
        </p:spPr>
        <p:txBody>
          <a:bodyPr wrap="square" rtlCol="0">
            <a:spAutoFit/>
          </a:bodyPr>
          <a:lstStyle/>
          <a:p>
            <a:pPr algn="ctr" rtl="1"/>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BBU</a:t>
            </a:r>
          </a:p>
        </p:txBody>
      </p:sp>
      <p:sp>
        <p:nvSpPr>
          <p:cNvPr id="26" name="TextBox 25">
            <a:extLst>
              <a:ext uri="{FF2B5EF4-FFF2-40B4-BE49-F238E27FC236}">
                <a16:creationId xmlns:a16="http://schemas.microsoft.com/office/drawing/2014/main" id="{4BFB0581-98CA-4627-8E33-C02AA2FC484D}"/>
              </a:ext>
            </a:extLst>
          </p:cNvPr>
          <p:cNvSpPr txBox="1"/>
          <p:nvPr/>
        </p:nvSpPr>
        <p:spPr>
          <a:xfrm>
            <a:off x="4516994" y="4653063"/>
            <a:ext cx="882684" cy="338554"/>
          </a:xfrm>
          <a:prstGeom prst="rect">
            <a:avLst/>
          </a:prstGeom>
          <a:noFill/>
          <a:ln>
            <a:solidFill>
              <a:srgbClr val="F36B1C"/>
            </a:solidFill>
          </a:ln>
        </p:spPr>
        <p:txBody>
          <a:bodyPr wrap="square" rtlCol="0">
            <a:spAutoFit/>
          </a:bodyPr>
          <a:lstStyle/>
          <a:p>
            <a:pPr algn="ctr" rtl="1"/>
            <a:r>
              <a:rPr lang="en-US" sz="1600" dirty="0">
                <a:solidFill>
                  <a:srgbClr val="F36B1C"/>
                </a:solidFill>
                <a:latin typeface="Times New Roman" panose="02020603050405020304" pitchFamily="18" charset="0"/>
                <a:cs typeface="Times New Roman" panose="02020603050405020304" pitchFamily="18" charset="0"/>
              </a:rPr>
              <a:t>RRU</a:t>
            </a:r>
          </a:p>
        </p:txBody>
      </p:sp>
      <p:sp>
        <p:nvSpPr>
          <p:cNvPr id="27" name="TextBox 26">
            <a:extLst>
              <a:ext uri="{FF2B5EF4-FFF2-40B4-BE49-F238E27FC236}">
                <a16:creationId xmlns:a16="http://schemas.microsoft.com/office/drawing/2014/main" id="{6619A3F7-56FD-4673-B628-9E55B6AFBF78}"/>
              </a:ext>
            </a:extLst>
          </p:cNvPr>
          <p:cNvSpPr txBox="1"/>
          <p:nvPr/>
        </p:nvSpPr>
        <p:spPr>
          <a:xfrm>
            <a:off x="5697846" y="4656696"/>
            <a:ext cx="882684" cy="338554"/>
          </a:xfrm>
          <a:prstGeom prst="rect">
            <a:avLst/>
          </a:prstGeom>
          <a:noFill/>
          <a:ln>
            <a:solidFill>
              <a:schemeClr val="tx1">
                <a:lumMod val="95000"/>
                <a:lumOff val="5000"/>
              </a:schemeClr>
            </a:solidFill>
          </a:ln>
        </p:spPr>
        <p:txBody>
          <a:bodyPr wrap="square" rtlCol="0">
            <a:spAutoFit/>
          </a:bodyPr>
          <a:lstStyle/>
          <a:p>
            <a:pPr algn="ctr" rtl="1"/>
            <a:r>
              <a:rPr lang="fa-IR" sz="1600" dirty="0">
                <a:solidFill>
                  <a:schemeClr val="tx1">
                    <a:lumMod val="95000"/>
                    <a:lumOff val="5000"/>
                  </a:schemeClr>
                </a:solidFill>
                <a:latin typeface="Calibri" panose="020F0502020204030204" pitchFamily="34" charset="0"/>
                <a:cs typeface="Calibri" panose="020F0502020204030204" pitchFamily="34" charset="0"/>
              </a:rPr>
              <a:t>آنتن</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A43DE47A-6104-485D-A817-51104BCA64D5}"/>
              </a:ext>
            </a:extLst>
          </p:cNvPr>
          <p:cNvSpPr txBox="1"/>
          <p:nvPr/>
        </p:nvSpPr>
        <p:spPr>
          <a:xfrm>
            <a:off x="982427" y="5721972"/>
            <a:ext cx="3647440" cy="423449"/>
          </a:xfrm>
          <a:prstGeom prst="rect">
            <a:avLst/>
          </a:prstGeom>
          <a:solidFill>
            <a:srgbClr val="CE4912"/>
          </a:solidFill>
          <a:ln>
            <a:noFill/>
          </a:ln>
        </p:spPr>
        <p:txBody>
          <a:bodyPr wrap="square" rtlCol="0">
            <a:spAutoFit/>
          </a:bodyPr>
          <a:lstStyle/>
          <a:p>
            <a:pPr algn="ctr" rtl="1">
              <a:lnSpc>
                <a:spcPct val="150000"/>
              </a:lnSpc>
            </a:pPr>
            <a:r>
              <a:rPr lang="fa-IR" sz="1600" dirty="0">
                <a:solidFill>
                  <a:schemeClr val="bg1"/>
                </a:solidFill>
                <a:latin typeface="Calibri" panose="020F0502020204030204" pitchFamily="34" charset="0"/>
                <a:cs typeface="Calibri" panose="020F0502020204030204" pitchFamily="34" charset="0"/>
              </a:rPr>
              <a:t>استفاده از باند های فرکانسی و سطوح توان مناسب</a:t>
            </a:r>
          </a:p>
        </p:txBody>
      </p:sp>
      <p:cxnSp>
        <p:nvCxnSpPr>
          <p:cNvPr id="18" name="Connector: Elbow 17">
            <a:extLst>
              <a:ext uri="{FF2B5EF4-FFF2-40B4-BE49-F238E27FC236}">
                <a16:creationId xmlns:a16="http://schemas.microsoft.com/office/drawing/2014/main" id="{BDBFF032-9C03-4EDC-B8D7-6F8C3A071088}"/>
              </a:ext>
            </a:extLst>
          </p:cNvPr>
          <p:cNvCxnSpPr>
            <a:cxnSpLocks/>
            <a:stCxn id="26" idx="2"/>
            <a:endCxn id="52" idx="0"/>
          </p:cNvCxnSpPr>
          <p:nvPr/>
        </p:nvCxnSpPr>
        <p:spPr>
          <a:xfrm rot="5400000">
            <a:off x="3517065" y="4280700"/>
            <a:ext cx="730355" cy="2152189"/>
          </a:xfrm>
          <a:prstGeom prst="bentConnector3">
            <a:avLst>
              <a:gd name="adj1" fmla="val 50000"/>
            </a:avLst>
          </a:prstGeom>
          <a:ln w="38100">
            <a:solidFill>
              <a:srgbClr val="CE491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2C71">
            <a:alpha val="10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879C0-3938-400D-AC30-55BF81AD5123}"/>
              </a:ext>
            </a:extLst>
          </p:cNvPr>
          <p:cNvPicPr>
            <a:picLocks noChangeAspect="1"/>
          </p:cNvPicPr>
          <p:nvPr/>
        </p:nvPicPr>
        <p:blipFill rotWithShape="1">
          <a:blip r:embed="rId3">
            <a:extLst>
              <a:ext uri="{28A0092B-C50C-407E-A947-70E740481C1C}">
                <a14:useLocalDpi xmlns:a14="http://schemas.microsoft.com/office/drawing/2010/main" val="0"/>
              </a:ext>
            </a:extLst>
          </a:blip>
          <a:srcRect t="20552"/>
          <a:stretch/>
        </p:blipFill>
        <p:spPr>
          <a:xfrm>
            <a:off x="0" y="0"/>
            <a:ext cx="7660640" cy="3986659"/>
          </a:xfrm>
          <a:prstGeom prst="rect">
            <a:avLst/>
          </a:prstGeom>
          <a:ln w="28575">
            <a:noFill/>
          </a:ln>
        </p:spPr>
      </p:pic>
      <p:sp>
        <p:nvSpPr>
          <p:cNvPr id="3" name="TextBox 2">
            <a:extLst>
              <a:ext uri="{FF2B5EF4-FFF2-40B4-BE49-F238E27FC236}">
                <a16:creationId xmlns:a16="http://schemas.microsoft.com/office/drawing/2014/main" id="{CDC127A6-0DD0-42D9-A126-7DF41A9C144B}"/>
              </a:ext>
            </a:extLst>
          </p:cNvPr>
          <p:cNvSpPr txBox="1"/>
          <p:nvPr/>
        </p:nvSpPr>
        <p:spPr>
          <a:xfrm>
            <a:off x="-2" y="3986659"/>
            <a:ext cx="3788860" cy="461665"/>
          </a:xfrm>
          <a:prstGeom prst="rect">
            <a:avLst/>
          </a:prstGeom>
          <a:solidFill>
            <a:srgbClr val="042C71"/>
          </a:solidFill>
        </p:spPr>
        <p:txBody>
          <a:bodyPr wrap="square">
            <a:spAutoFit/>
          </a:bodyPr>
          <a:lstStyle/>
          <a:p>
            <a:pPr algn="ctr" rtl="1"/>
            <a:r>
              <a:rPr lang="en-US" sz="2400" b="1" dirty="0">
                <a:solidFill>
                  <a:schemeClr val="bg1"/>
                </a:solidFill>
                <a:cs typeface="B Titr" panose="00000700000000000000" pitchFamily="2" charset="-78"/>
              </a:rPr>
              <a:t>New / Next Generation RAN</a:t>
            </a:r>
          </a:p>
        </p:txBody>
      </p:sp>
      <p:cxnSp>
        <p:nvCxnSpPr>
          <p:cNvPr id="8" name="Straight Connector 7">
            <a:extLst>
              <a:ext uri="{FF2B5EF4-FFF2-40B4-BE49-F238E27FC236}">
                <a16:creationId xmlns:a16="http://schemas.microsoft.com/office/drawing/2014/main" id="{A9495E3C-ED26-414A-BC8A-7528FC998F40}"/>
              </a:ext>
            </a:extLst>
          </p:cNvPr>
          <p:cNvCxnSpPr>
            <a:cxnSpLocks/>
          </p:cNvCxnSpPr>
          <p:nvPr/>
        </p:nvCxnSpPr>
        <p:spPr>
          <a:xfrm>
            <a:off x="7660640" y="0"/>
            <a:ext cx="0" cy="3986659"/>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23855A-38EA-4306-AEF2-19E0D2769820}"/>
              </a:ext>
            </a:extLst>
          </p:cNvPr>
          <p:cNvCxnSpPr>
            <a:cxnSpLocks/>
          </p:cNvCxnSpPr>
          <p:nvPr/>
        </p:nvCxnSpPr>
        <p:spPr>
          <a:xfrm>
            <a:off x="-1" y="3986659"/>
            <a:ext cx="7660641" cy="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15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BB91DA-9B21-452A-8ACA-9EB27D93D229}"/>
              </a:ext>
            </a:extLst>
          </p:cNvPr>
          <p:cNvSpPr/>
          <p:nvPr/>
        </p:nvSpPr>
        <p:spPr>
          <a:xfrm>
            <a:off x="6095998" y="-1"/>
            <a:ext cx="6096001" cy="1222933"/>
          </a:xfrm>
          <a:prstGeom prst="rect">
            <a:avLst/>
          </a:prstGeom>
          <a:solidFill>
            <a:srgbClr val="CD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0F70-24E9-47AE-97E0-204A89939539}"/>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7134489" y="1719061"/>
            <a:ext cx="3928533" cy="3419877"/>
          </a:xfrm>
          <a:prstGeom prst="rect">
            <a:avLst/>
          </a:prstGeom>
        </p:spPr>
      </p:pic>
      <p:sp>
        <p:nvSpPr>
          <p:cNvPr id="5" name="Rectangle 4">
            <a:extLst>
              <a:ext uri="{FF2B5EF4-FFF2-40B4-BE49-F238E27FC236}">
                <a16:creationId xmlns:a16="http://schemas.microsoft.com/office/drawing/2014/main" id="{157AAEDF-4F7B-44D4-8E5D-EAEEA8C613BE}"/>
              </a:ext>
            </a:extLst>
          </p:cNvPr>
          <p:cNvSpPr/>
          <p:nvPr/>
        </p:nvSpPr>
        <p:spPr>
          <a:xfrm>
            <a:off x="7134489" y="1719058"/>
            <a:ext cx="1608469" cy="478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66061E-4AE0-4095-8EAF-2BCEB2ECF944}"/>
              </a:ext>
            </a:extLst>
          </p:cNvPr>
          <p:cNvSpPr txBox="1"/>
          <p:nvPr/>
        </p:nvSpPr>
        <p:spPr>
          <a:xfrm>
            <a:off x="0" y="2663919"/>
            <a:ext cx="6096000" cy="1530162"/>
          </a:xfrm>
          <a:prstGeom prst="rect">
            <a:avLst/>
          </a:prstGeom>
          <a:solidFill>
            <a:srgbClr val="042C71">
              <a:alpha val="20000"/>
            </a:srgbClr>
          </a:solidFill>
        </p:spPr>
        <p:txBody>
          <a:bodyPr wrap="square" rtlCol="0">
            <a:spAutoFit/>
          </a:bodyPr>
          <a:lstStyle/>
          <a:p>
            <a:pPr algn="just" rtl="1">
              <a:lnSpc>
                <a:spcPct val="150000"/>
              </a:lnSpc>
            </a:pPr>
            <a:r>
              <a:rPr lang="fa-IR" sz="1600" dirty="0">
                <a:solidFill>
                  <a:srgbClr val="042C71"/>
                </a:solidFill>
                <a:latin typeface="Calibri" panose="020F0502020204030204" pitchFamily="34" charset="0"/>
                <a:cs typeface="Calibri" panose="020F0502020204030204" pitchFamily="34" charset="0"/>
              </a:rPr>
              <a:t>همانطور که در شکل</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دیده می شود، در</a:t>
            </a:r>
            <a:r>
              <a:rPr lang="en-US" sz="1600" dirty="0">
                <a:solidFill>
                  <a:srgbClr val="042C71"/>
                </a:solidFill>
                <a:latin typeface="Times New Roman" panose="02020603050405020304" pitchFamily="18" charset="0"/>
                <a:cs typeface="Times New Roman" panose="02020603050405020304" pitchFamily="18" charset="0"/>
              </a:rPr>
              <a:t>Traditional RAN</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Baseband</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در زیر برج مانندی قرار دارد و روی برج</a:t>
            </a:r>
            <a:r>
              <a:rPr lang="en-US" sz="1600" dirty="0">
                <a:solidFill>
                  <a:srgbClr val="042C71"/>
                </a:solidFill>
                <a:latin typeface="Times New Roman" panose="02020603050405020304" pitchFamily="18" charset="0"/>
                <a:cs typeface="Times New Roman" panose="02020603050405020304" pitchFamily="18" charset="0"/>
              </a:rPr>
              <a:t>RRU</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و آنتن نصب شده اند.این واحد مسئولیت سیگنال های </a:t>
            </a:r>
            <a:r>
              <a:rPr lang="en-US" sz="1600" dirty="0">
                <a:solidFill>
                  <a:srgbClr val="042C71"/>
                </a:solidFill>
                <a:latin typeface="Calibri" panose="020F0502020204030204" pitchFamily="34" charset="0"/>
                <a:cs typeface="Calibri" panose="020F0502020204030204" pitchFamily="34" charset="0"/>
              </a:rPr>
              <a:t> </a:t>
            </a:r>
            <a:r>
              <a:rPr lang="en-US" sz="1600" dirty="0">
                <a:solidFill>
                  <a:srgbClr val="042C71"/>
                </a:solidFill>
                <a:latin typeface="Times New Roman" panose="02020603050405020304" pitchFamily="18" charset="0"/>
                <a:cs typeface="Times New Roman" panose="02020603050405020304" pitchFamily="18" charset="0"/>
              </a:rPr>
              <a:t>Baseband</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را بر عهده دارد و در یک کابینی به نام </a:t>
            </a:r>
            <a:r>
              <a:rPr lang="en-US" sz="1600" dirty="0">
                <a:solidFill>
                  <a:srgbClr val="042C71"/>
                </a:solidFill>
                <a:latin typeface="Times New Roman" panose="02020603050405020304" pitchFamily="18" charset="0"/>
                <a:cs typeface="Times New Roman" panose="02020603050405020304" pitchFamily="18" charset="0"/>
              </a:rPr>
              <a:t>Equipment Room</a:t>
            </a:r>
            <a:r>
              <a:rPr lang="en-US" sz="1600" dirty="0">
                <a:solidFill>
                  <a:srgbClr val="042C71"/>
                </a:solidFill>
                <a:latin typeface="Calibri" panose="020F0502020204030204" pitchFamily="34" charset="0"/>
                <a:cs typeface="Calibri" panose="020F0502020204030204" pitchFamily="34" charset="0"/>
              </a:rPr>
              <a:t> </a:t>
            </a:r>
            <a:r>
              <a:rPr lang="fa-IR" sz="1600" dirty="0">
                <a:solidFill>
                  <a:srgbClr val="042C71"/>
                </a:solidFill>
                <a:latin typeface="Calibri" panose="020F0502020204030204" pitchFamily="34" charset="0"/>
                <a:cs typeface="Calibri" panose="020F0502020204030204" pitchFamily="34" charset="0"/>
              </a:rPr>
              <a:t> قرار دارد و به وسیله فیبر نوری به </a:t>
            </a:r>
            <a:r>
              <a:rPr lang="en-US" sz="1600" dirty="0">
                <a:solidFill>
                  <a:srgbClr val="042C71"/>
                </a:solidFill>
                <a:latin typeface="Times New Roman" panose="02020603050405020304" pitchFamily="18" charset="0"/>
                <a:cs typeface="Times New Roman" panose="02020603050405020304" pitchFamily="18" charset="0"/>
              </a:rPr>
              <a:t>RRU</a:t>
            </a:r>
            <a:r>
              <a:rPr lang="fa-IR" sz="1600" dirty="0">
                <a:solidFill>
                  <a:srgbClr val="042C71"/>
                </a:solidFill>
                <a:latin typeface="Calibri" panose="020F0502020204030204" pitchFamily="34" charset="0"/>
                <a:cs typeface="Calibri" panose="020F0502020204030204" pitchFamily="34" charset="0"/>
              </a:rPr>
              <a:t> که روی برج مانند نصب شده است متصل می شود.</a:t>
            </a:r>
          </a:p>
        </p:txBody>
      </p:sp>
      <p:sp>
        <p:nvSpPr>
          <p:cNvPr id="7" name="TextBox 6">
            <a:extLst>
              <a:ext uri="{FF2B5EF4-FFF2-40B4-BE49-F238E27FC236}">
                <a16:creationId xmlns:a16="http://schemas.microsoft.com/office/drawing/2014/main" id="{C94B25ED-E49D-40EF-A20D-58BBC94E8F17}"/>
              </a:ext>
            </a:extLst>
          </p:cNvPr>
          <p:cNvSpPr txBox="1"/>
          <p:nvPr/>
        </p:nvSpPr>
        <p:spPr>
          <a:xfrm>
            <a:off x="0" y="2325365"/>
            <a:ext cx="1259840" cy="338554"/>
          </a:xfrm>
          <a:prstGeom prst="rect">
            <a:avLst/>
          </a:prstGeom>
          <a:solidFill>
            <a:srgbClr val="042C71"/>
          </a:solidFill>
          <a:ln>
            <a:noFill/>
          </a:ln>
        </p:spPr>
        <p:txBody>
          <a:bodyPr wrap="square" rtlCol="0">
            <a:spAutoFit/>
          </a:bodyPr>
          <a:lstStyle/>
          <a:p>
            <a:pPr algn="ctr" rtl="1"/>
            <a:r>
              <a:rPr lang="fa-IR" sz="1600" b="1" dirty="0">
                <a:solidFill>
                  <a:schemeClr val="bg1"/>
                </a:solidFill>
                <a:latin typeface="Times New Roman" panose="02020603050405020304" pitchFamily="18" charset="0"/>
                <a:cs typeface="Times New Roman" panose="02020603050405020304" pitchFamily="18" charset="0"/>
              </a:rPr>
              <a:t>واحد </a:t>
            </a:r>
            <a:r>
              <a:rPr lang="en-US" sz="1600" b="1" dirty="0">
                <a:solidFill>
                  <a:schemeClr val="bg1"/>
                </a:solidFill>
                <a:latin typeface="Times New Roman" panose="02020603050405020304" pitchFamily="18" charset="0"/>
                <a:cs typeface="Times New Roman" panose="02020603050405020304" pitchFamily="18" charset="0"/>
              </a:rPr>
              <a:t>BBU</a:t>
            </a:r>
          </a:p>
        </p:txBody>
      </p:sp>
      <p:cxnSp>
        <p:nvCxnSpPr>
          <p:cNvPr id="9" name="Straight Connector 8">
            <a:extLst>
              <a:ext uri="{FF2B5EF4-FFF2-40B4-BE49-F238E27FC236}">
                <a16:creationId xmlns:a16="http://schemas.microsoft.com/office/drawing/2014/main" id="{DDF51A63-E23A-434A-953E-8FAB6D124033}"/>
              </a:ext>
            </a:extLst>
          </p:cNvPr>
          <p:cNvCxnSpPr>
            <a:cxnSpLocks/>
          </p:cNvCxnSpPr>
          <p:nvPr/>
        </p:nvCxnSpPr>
        <p:spPr>
          <a:xfrm>
            <a:off x="6096000" y="0"/>
            <a:ext cx="0" cy="6858000"/>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68C77C-314E-41D4-B385-12767080EA44}"/>
              </a:ext>
            </a:extLst>
          </p:cNvPr>
          <p:cNvCxnSpPr>
            <a:cxnSpLocks/>
          </p:cNvCxnSpPr>
          <p:nvPr/>
        </p:nvCxnSpPr>
        <p:spPr>
          <a:xfrm flipV="1">
            <a:off x="6096000" y="1222932"/>
            <a:ext cx="6005512" cy="3"/>
          </a:xfrm>
          <a:prstGeom prst="line">
            <a:avLst/>
          </a:prstGeom>
          <a:ln w="28575">
            <a:solidFill>
              <a:srgbClr val="042C7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AB22C68-EE78-4C78-B82B-5DD015179B71}"/>
              </a:ext>
            </a:extLst>
          </p:cNvPr>
          <p:cNvSpPr/>
          <p:nvPr/>
        </p:nvSpPr>
        <p:spPr>
          <a:xfrm rot="16200000">
            <a:off x="8672513" y="3338513"/>
            <a:ext cx="6857999" cy="180975"/>
          </a:xfrm>
          <a:prstGeom prst="rect">
            <a:avLst/>
          </a:prstGeom>
          <a:solidFill>
            <a:srgbClr val="04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655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6103</Words>
  <Application>Microsoft Office PowerPoint</Application>
  <PresentationFormat>Widescreen</PresentationFormat>
  <Paragraphs>373</Paragraphs>
  <Slides>45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0 Nazanin</vt:lpstr>
      <vt:lpstr>-apple-system</vt:lpstr>
      <vt:lpstr>Arial</vt:lpstr>
      <vt:lpstr>B Titr</vt:lpstr>
      <vt:lpstr>Calibri</vt:lpstr>
      <vt:lpstr>Calibri Light</vt:lpstr>
      <vt:lpstr>MsYekan</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تقسیم واحدهای رادیویی ، مرکزی و توزیع شده ( RU – CU – DU ) </vt:lpstr>
      <vt:lpstr>PowerPoint Presentation</vt:lpstr>
      <vt:lpstr>PowerPoint Presentation</vt:lpstr>
      <vt:lpstr>PowerPoint Presentation</vt:lpstr>
      <vt:lpstr>هدف از جداسازیDU  ازRU  در معماری شبکه 5G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maryam</dc:creator>
  <cp:lastModifiedBy>Bahareh Kavousi</cp:lastModifiedBy>
  <cp:revision>296</cp:revision>
  <dcterms:created xsi:type="dcterms:W3CDTF">2024-06-10T19:13:07Z</dcterms:created>
  <dcterms:modified xsi:type="dcterms:W3CDTF">2024-06-12T15:14:38Z</dcterms:modified>
</cp:coreProperties>
</file>